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56" r:id="rId5"/>
    <p:sldId id="257" r:id="rId6"/>
    <p:sldId id="279" r:id="rId7"/>
    <p:sldId id="281" r:id="rId8"/>
    <p:sldId id="258" r:id="rId9"/>
    <p:sldId id="282" r:id="rId10"/>
    <p:sldId id="259" r:id="rId11"/>
    <p:sldId id="260" r:id="rId12"/>
    <p:sldId id="283" r:id="rId13"/>
    <p:sldId id="284"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5" autoAdjust="0"/>
    <p:restoredTop sz="94604" autoAdjust="0"/>
  </p:normalViewPr>
  <p:slideViewPr>
    <p:cSldViewPr snapToGrid="0">
      <p:cViewPr>
        <p:scale>
          <a:sx n="142" d="100"/>
          <a:sy n="142" d="100"/>
        </p:scale>
        <p:origin x="102" y="25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12/1/2024</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1" i="0" u="none" strike="noStrike" dirty="0">
                <a:solidFill>
                  <a:srgbClr val="000000"/>
                </a:solidFill>
                <a:effectLst/>
                <a:latin typeface="Arial" panose="020B0604020202020204" pitchFamily="34" charset="0"/>
              </a:rPr>
              <a:t>Slide 1: Introduction to Artificial Intelligence and Machine Learning</a:t>
            </a: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"Let’s start by defining what we mean by Artificial Intelligence and Machine Learning. Artificial Intelligence, or AI, refers to the ability of machines to perform tasks that typically require human intelligence. These include problem-solving, decision-making, and even learning over time.</a:t>
            </a: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Machine Learning, or ML, is a specific subset of AI. It involves the use of algorithms that allow computers to learn patterns from data without being explicitly programmed. Think of it as teaching a computer how to recognize and respond to patterns, much like how we humans learn.</a:t>
            </a: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Now, why are AI and ML so important? They power many tools we use every day, like virtual assistants, Netflix recommendations, and even self-driving cars. These technologies are shaping industries and revolutionizing how we live and work."</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5071D96E-4CA2-485E-9EE5-CEB7143ACC3B}" type="slidenum">
              <a:rPr lang="en-US" smtClean="0"/>
              <a:t>1</a:t>
            </a:fld>
            <a:endParaRPr lang="en-US" dirty="0"/>
          </a:p>
        </p:txBody>
      </p:sp>
    </p:spTree>
    <p:extLst>
      <p:ext uri="{BB962C8B-B14F-4D97-AF65-F5344CB8AC3E}">
        <p14:creationId xmlns:p14="http://schemas.microsoft.com/office/powerpoint/2010/main" val="713746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1" i="0" u="none" strike="noStrike" dirty="0">
                <a:solidFill>
                  <a:srgbClr val="000000"/>
                </a:solidFill>
                <a:effectLst/>
                <a:latin typeface="Arial" panose="020B0604020202020204" pitchFamily="34" charset="0"/>
              </a:rPr>
              <a:t>Slide 10: Conclusion</a:t>
            </a: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"In summary, AI and ML have come a long way, from early theoretical concepts to powerful tools driving innovation in almost every field. These technologies hold immense potential, but with great power comes great responsibility.</a:t>
            </a: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As we develop and deploy AI, we must prioritize ethical considerations to ensure these systems benefit society as a whole. I encourage you to stay informed about AI, engage with its possibilities, and contribute to the conversation about its future."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5071D96E-4CA2-485E-9EE5-CEB7143ACC3B}" type="slidenum">
              <a:rPr lang="en-US" smtClean="0"/>
              <a:t>10</a:t>
            </a:fld>
            <a:endParaRPr lang="en-US" dirty="0"/>
          </a:p>
        </p:txBody>
      </p:sp>
    </p:spTree>
    <p:extLst>
      <p:ext uri="{BB962C8B-B14F-4D97-AF65-F5344CB8AC3E}">
        <p14:creationId xmlns:p14="http://schemas.microsoft.com/office/powerpoint/2010/main" val="580131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"Let’s start by defining what we mean by Artificial Intelligence and Machine Learning. Artificial Intelligence, or AI, refers to the ability of machines to perform tasks that typically require human intelligence. These include problem-solving, decision-making, and even learning over time.</a:t>
            </a:r>
            <a:endParaRPr lang="en-US" dirty="0"/>
          </a:p>
        </p:txBody>
      </p:sp>
      <p:sp>
        <p:nvSpPr>
          <p:cNvPr id="4" name="Slide Number Placeholder 3"/>
          <p:cNvSpPr>
            <a:spLocks noGrp="1"/>
          </p:cNvSpPr>
          <p:nvPr>
            <p:ph type="sldNum" sz="quarter" idx="5"/>
          </p:nvPr>
        </p:nvSpPr>
        <p:spPr/>
        <p:txBody>
          <a:bodyPr/>
          <a:lstStyle/>
          <a:p>
            <a:fld id="{5071D96E-4CA2-485E-9EE5-CEB7143ACC3B}" type="slidenum">
              <a:rPr lang="en-US" smtClean="0"/>
              <a:t>2</a:t>
            </a:fld>
            <a:endParaRPr lang="en-US" dirty="0"/>
          </a:p>
        </p:txBody>
      </p:sp>
    </p:spTree>
    <p:extLst>
      <p:ext uri="{BB962C8B-B14F-4D97-AF65-F5344CB8AC3E}">
        <p14:creationId xmlns:p14="http://schemas.microsoft.com/office/powerpoint/2010/main" val="698193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Machine Learning, or ML, is a specific subset of AI. It involves the use of algorithms that allow computers to learn patterns from data without being explicitly programmed. Think of it as teaching a computer how to recognize and respond to patterns, much like how we humans learn.</a:t>
            </a:r>
            <a:endParaRPr lang="en-US" dirty="0"/>
          </a:p>
        </p:txBody>
      </p:sp>
      <p:sp>
        <p:nvSpPr>
          <p:cNvPr id="4" name="Slide Number Placeholder 3"/>
          <p:cNvSpPr>
            <a:spLocks noGrp="1"/>
          </p:cNvSpPr>
          <p:nvPr>
            <p:ph type="sldNum" sz="quarter" idx="5"/>
          </p:nvPr>
        </p:nvSpPr>
        <p:spPr/>
        <p:txBody>
          <a:bodyPr/>
          <a:lstStyle/>
          <a:p>
            <a:fld id="{5071D96E-4CA2-485E-9EE5-CEB7143ACC3B}" type="slidenum">
              <a:rPr lang="en-US" smtClean="0"/>
              <a:t>3</a:t>
            </a:fld>
            <a:endParaRPr lang="en-US" dirty="0"/>
          </a:p>
        </p:txBody>
      </p:sp>
    </p:spTree>
    <p:extLst>
      <p:ext uri="{BB962C8B-B14F-4D97-AF65-F5344CB8AC3E}">
        <p14:creationId xmlns:p14="http://schemas.microsoft.com/office/powerpoint/2010/main" val="4058162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Now, why are AI and ML so important? They power many tools we use every day, like virtual assistants, Netflix recommendations, and even self-driving cars. These technologies are shaping industries and revolutionizing how we live and work.</a:t>
            </a:r>
            <a:endParaRPr lang="en-US" dirty="0"/>
          </a:p>
        </p:txBody>
      </p:sp>
      <p:sp>
        <p:nvSpPr>
          <p:cNvPr id="4" name="Slide Number Placeholder 3"/>
          <p:cNvSpPr>
            <a:spLocks noGrp="1"/>
          </p:cNvSpPr>
          <p:nvPr>
            <p:ph type="sldNum" sz="quarter" idx="5"/>
          </p:nvPr>
        </p:nvSpPr>
        <p:spPr/>
        <p:txBody>
          <a:bodyPr/>
          <a:lstStyle/>
          <a:p>
            <a:fld id="{5071D96E-4CA2-485E-9EE5-CEB7143ACC3B}" type="slidenum">
              <a:rPr lang="en-US" smtClean="0"/>
              <a:t>4</a:t>
            </a:fld>
            <a:endParaRPr lang="en-US" dirty="0"/>
          </a:p>
        </p:txBody>
      </p:sp>
    </p:spTree>
    <p:extLst>
      <p:ext uri="{BB962C8B-B14F-4D97-AF65-F5344CB8AC3E}">
        <p14:creationId xmlns:p14="http://schemas.microsoft.com/office/powerpoint/2010/main" val="2908846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rPr>
              <a:t>"AI has an interesting history. Let’s go back to the 1950s. Alan Turing, a pioneer in computer science, proposed a concept called the 'universal machine,' which could simulate any human thought process. He also introduced the Turing Test, a way to evaluate a machine's ability to exhibit intelligent behavior.</a:t>
            </a: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In 1956, the Dartmouth Conference officially marked the beginning of AI as a field of study. This was when researchers began to explore how to create machines that could 'think.'</a:t>
            </a: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By the 1960s and 1970s, we saw the development of programs like ELIZA, an early chatbot, and SHRDLU, which could interact with users in a simple virtual environment. The 1980s brought neural networks and backpropagation, laying the groundwork for today’s AI. Then, in the 2000s, the explosion of data and advances in computing power led to the rise of deep learning, enabling the AI boom we see today."</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5071D96E-4CA2-485E-9EE5-CEB7143ACC3B}" type="slidenum">
              <a:rPr lang="en-US" smtClean="0"/>
              <a:t>5</a:t>
            </a:fld>
            <a:endParaRPr lang="en-US" dirty="0"/>
          </a:p>
        </p:txBody>
      </p:sp>
    </p:spTree>
    <p:extLst>
      <p:ext uri="{BB962C8B-B14F-4D97-AF65-F5344CB8AC3E}">
        <p14:creationId xmlns:p14="http://schemas.microsoft.com/office/powerpoint/2010/main" val="3130465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rPr>
              <a:t>"Machine Learning has evolved significantly over the years. In the early days, Arthur Samuel created a program that could play checkers better over time by learning from experience—this was one of the first demonstrations of machine learning in action.</a:t>
            </a: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Today, ML operates in three main paradigms. First, there’s supervised learning, where we train models using labeled data—for example, teaching a model to recognize cats in photos by showing it labeled examples.</a:t>
            </a: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Second is unsupervised learning, which looks for patterns in unlabeled data. A good example is clustering, where data points are grouped based on similarity.</a:t>
            </a: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Finally, there’s reinforcement learning, where models learn through trial and error, like how robots learn to walk or how AlphaGo mastered the game of Go.</a:t>
            </a: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Advances in computing and the availability of massive datasets have made these learning methods highly effective in solving real-world problems."</a:t>
            </a:r>
            <a:endParaRPr lang="en-US" b="0" dirty="0">
              <a:effectLst/>
            </a:endParaRPr>
          </a:p>
        </p:txBody>
      </p:sp>
      <p:sp>
        <p:nvSpPr>
          <p:cNvPr id="4" name="Slide Number Placeholder 3"/>
          <p:cNvSpPr>
            <a:spLocks noGrp="1"/>
          </p:cNvSpPr>
          <p:nvPr>
            <p:ph type="sldNum" sz="quarter" idx="5"/>
          </p:nvPr>
        </p:nvSpPr>
        <p:spPr/>
        <p:txBody>
          <a:bodyPr/>
          <a:lstStyle/>
          <a:p>
            <a:fld id="{5071D96E-4CA2-485E-9EE5-CEB7143ACC3B}" type="slidenum">
              <a:rPr lang="en-US" smtClean="0"/>
              <a:t>6</a:t>
            </a:fld>
            <a:endParaRPr lang="en-US" dirty="0"/>
          </a:p>
        </p:txBody>
      </p:sp>
    </p:spTree>
    <p:extLst>
      <p:ext uri="{BB962C8B-B14F-4D97-AF65-F5344CB8AC3E}">
        <p14:creationId xmlns:p14="http://schemas.microsoft.com/office/powerpoint/2010/main" val="3123868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1" i="0" u="none" strike="noStrike" dirty="0">
                <a:solidFill>
                  <a:srgbClr val="000000"/>
                </a:solidFill>
                <a:effectLst/>
                <a:latin typeface="Arial" panose="020B0604020202020204" pitchFamily="34" charset="0"/>
              </a:rPr>
              <a:t>Slide 7: Key Components of AI and ML</a:t>
            </a: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"Developing AI and ML systems involves several critical steps. First, we start with data collection. For example, if we’re training an AI to detect fraudulent transactions, we gather data on both fraudulent and legitimate transactions.</a:t>
            </a: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Next, we preprocess this data to clean and format it for analysis. Then, we choose an algorithm. For fraud detection, we might use decision trees or neural networks depending on the complexity.</a:t>
            </a: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We train the model by feeding it data and adjusting parameters to minimize errors. Once trained, we evaluate its performance using metrics like accuracy and precision.</a:t>
            </a: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Finally, the model is deployed into a real-world environment, such as a banking system, where it begins to analyze transactions in real time. Monitoring and updating the model is essential to ensure it stays effective as conditions change."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5071D96E-4CA2-485E-9EE5-CEB7143ACC3B}" type="slidenum">
              <a:rPr lang="en-US" smtClean="0"/>
              <a:t>7</a:t>
            </a:fld>
            <a:endParaRPr lang="en-US" dirty="0"/>
          </a:p>
        </p:txBody>
      </p:sp>
    </p:spTree>
    <p:extLst>
      <p:ext uri="{BB962C8B-B14F-4D97-AF65-F5344CB8AC3E}">
        <p14:creationId xmlns:p14="http://schemas.microsoft.com/office/powerpoint/2010/main" val="1882718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1" i="0" u="none" strike="noStrike" dirty="0">
                <a:solidFill>
                  <a:srgbClr val="000000"/>
                </a:solidFill>
                <a:effectLst/>
                <a:latin typeface="Arial" panose="020B0604020202020204" pitchFamily="34" charset="0"/>
              </a:rPr>
              <a:t>Slide 8: Current Trends in AI and ML</a:t>
            </a: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"AI is advancing rapidly, with some fascinating trends emerging. Generative AI, like GPT-4, can create human-like text and images. For example, these models can write essays, compose music, or even design artwork.</a:t>
            </a: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AI is also making a huge impact across industries. In healthcare, AI helps analyze medical images to detect diseases earlier. In finance, it identifies fraudulent transactions in real time. And in transportation, it powers autonomous vehicles.</a:t>
            </a: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However, with these advancements come ethical challenges. How do we ensure AI systems are fair and unbiased? How do we maintain transparency in decision-making? Addressing these questions is critical as AI becomes more integrated into our lives."</a:t>
            </a:r>
            <a:endParaRPr lang="en-US" b="0" dirty="0">
              <a:effectLst/>
            </a:endParaRPr>
          </a:p>
          <a:p>
            <a:pPr rtl="0">
              <a:spcBef>
                <a:spcPts val="1200"/>
              </a:spcBef>
              <a:spcAft>
                <a:spcPts val="1200"/>
              </a:spcAft>
            </a:pPr>
            <a:br>
              <a:rPr lang="en-US" dirty="0"/>
            </a:br>
            <a:r>
              <a:rPr lang="en-US" sz="1300" b="1" i="0" u="none" strike="noStrike" dirty="0">
                <a:solidFill>
                  <a:srgbClr val="000000"/>
                </a:solidFill>
                <a:effectLst/>
                <a:latin typeface="Arial" panose="020B0604020202020204" pitchFamily="34" charset="0"/>
              </a:rPr>
              <a:t>Generative AI</a:t>
            </a:r>
            <a:endParaRPr lang="en-US" b="0" dirty="0">
              <a:effectLst/>
            </a:endParaRPr>
          </a:p>
          <a:p>
            <a:pPr rtl="0" fontAlgn="base">
              <a:spcBef>
                <a:spcPts val="1200"/>
              </a:spcBef>
              <a:buFont typeface="Arial" panose="020B0604020202020204" pitchFamily="34" charset="0"/>
              <a:buChar char="•"/>
            </a:pPr>
            <a:r>
              <a:rPr lang="en-US" sz="1100" b="1" i="0" u="none" strike="noStrike" dirty="0">
                <a:solidFill>
                  <a:srgbClr val="000000"/>
                </a:solidFill>
                <a:effectLst/>
                <a:latin typeface="Arial" panose="020B0604020202020204" pitchFamily="34" charset="0"/>
              </a:rPr>
              <a:t>Example 1: ChatGPT (e.g., GPT-4):</a:t>
            </a:r>
            <a:endParaRPr lang="en-US" sz="1100" b="0"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Use Case: Writing essays, answering customer support queries, or creating programming code.</a:t>
            </a: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Example Scenario: A company uses GPT-4 to generate automated responses for FAQs, significantly reducing the workload on human agents.</a:t>
            </a:r>
          </a:p>
          <a:p>
            <a:pPr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Example 2: DALL-E:</a:t>
            </a:r>
            <a:endParaRPr lang="en-US" sz="1100" b="0"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Use Case: Generating realistic images from textual descriptions.</a:t>
            </a: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Example Scenario: A marketing agency creates custom visuals for advertising campaigns using DALL-E, eliminating the need for costly photo shoots.</a:t>
            </a:r>
          </a:p>
          <a:p>
            <a:pPr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Example 3: </a:t>
            </a:r>
            <a:r>
              <a:rPr lang="en-US" sz="1100" b="1" i="0" u="none" strike="noStrike" dirty="0" err="1">
                <a:solidFill>
                  <a:srgbClr val="000000"/>
                </a:solidFill>
                <a:effectLst/>
                <a:latin typeface="Arial" panose="020B0604020202020204" pitchFamily="34" charset="0"/>
              </a:rPr>
              <a:t>DeepFake</a:t>
            </a:r>
            <a:r>
              <a:rPr lang="en-US" sz="1100" b="1" i="0" u="none" strike="noStrike" dirty="0">
                <a:solidFill>
                  <a:srgbClr val="000000"/>
                </a:solidFill>
                <a:effectLst/>
                <a:latin typeface="Arial" panose="020B0604020202020204" pitchFamily="34" charset="0"/>
              </a:rPr>
              <a:t> Technology:</a:t>
            </a:r>
            <a:endParaRPr lang="en-US" sz="1100" b="0"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Use Case: Synthesizing realistic videos for media production.</a:t>
            </a:r>
          </a:p>
          <a:p>
            <a:pPr marL="742950" lvl="1" indent="-285750" rtl="0" fontAlgn="base">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Example Scenario: A movie studio uses generative AI to digitally recreate a historical figure for a documentary.</a:t>
            </a:r>
          </a:p>
          <a:p>
            <a:pPr rtl="0">
              <a:spcBef>
                <a:spcPts val="1400"/>
              </a:spcBef>
              <a:spcAft>
                <a:spcPts val="400"/>
              </a:spcAft>
            </a:pPr>
            <a:br>
              <a:rPr lang="en-US" dirty="0"/>
            </a:br>
            <a:r>
              <a:rPr lang="en-US" sz="1300" b="1" i="0" u="none" strike="noStrike" dirty="0">
                <a:solidFill>
                  <a:srgbClr val="000000"/>
                </a:solidFill>
                <a:effectLst/>
                <a:latin typeface="Arial" panose="020B0604020202020204" pitchFamily="34" charset="0"/>
              </a:rPr>
              <a:t>AI in Healthcare</a:t>
            </a:r>
            <a:endParaRPr lang="en-US" b="1" dirty="0">
              <a:effectLst/>
            </a:endParaRPr>
          </a:p>
          <a:p>
            <a:pPr rtl="0" fontAlgn="base">
              <a:spcBef>
                <a:spcPts val="1200"/>
              </a:spcBef>
              <a:buFont typeface="Arial" panose="020B0604020202020204" pitchFamily="34" charset="0"/>
              <a:buChar char="•"/>
            </a:pPr>
            <a:r>
              <a:rPr lang="en-US" sz="1100" b="1" i="0" u="none" strike="noStrike" dirty="0">
                <a:solidFill>
                  <a:srgbClr val="000000"/>
                </a:solidFill>
                <a:effectLst/>
                <a:latin typeface="Arial" panose="020B0604020202020204" pitchFamily="34" charset="0"/>
              </a:rPr>
              <a:t>Example 1: Radiology and Imaging:</a:t>
            </a:r>
            <a:endParaRPr lang="en-US" sz="1100" b="0"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Use Case: AI analyzes X-rays, MRIs, and CT scans to detect diseases like cancer.</a:t>
            </a: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Example Scenario: Hospitals use AI models to screen for breast cancer with higher accuracy and speed than human radiologists.</a:t>
            </a:r>
          </a:p>
          <a:p>
            <a:pPr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Example 2: Personalized Medicine:</a:t>
            </a:r>
            <a:endParaRPr lang="en-US" sz="1100" b="0"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Use Case: Tailoring treatment plans based on a patient’s genetic makeup and health data.</a:t>
            </a: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Example Scenario: Oncologists use AI to predict the most effective chemotherapy regimen for individual cancer patients.</a:t>
            </a:r>
          </a:p>
          <a:p>
            <a:pPr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Example 3: Drug Discovery:</a:t>
            </a:r>
            <a:endParaRPr lang="en-US" sz="1100" b="0"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Use Case: AI accelerates the process of discovering new drugs.</a:t>
            </a:r>
          </a:p>
          <a:p>
            <a:pPr marL="742950" lvl="1" indent="-285750" rtl="0" fontAlgn="base">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Example Scenario: AI algorithms identify potential compounds for new antibiotics within weeks instead of years.</a:t>
            </a:r>
          </a:p>
          <a:p>
            <a:pPr rtl="0">
              <a:spcBef>
                <a:spcPts val="1400"/>
              </a:spcBef>
              <a:spcAft>
                <a:spcPts val="400"/>
              </a:spcAft>
            </a:pPr>
            <a:br>
              <a:rPr lang="en-US" dirty="0"/>
            </a:br>
            <a:r>
              <a:rPr lang="en-US" sz="1300" b="1" i="0" u="none" strike="noStrike" dirty="0">
                <a:solidFill>
                  <a:srgbClr val="000000"/>
                </a:solidFill>
                <a:effectLst/>
                <a:latin typeface="Arial" panose="020B0604020202020204" pitchFamily="34" charset="0"/>
              </a:rPr>
              <a:t>AI in Transportation</a:t>
            </a:r>
            <a:endParaRPr lang="en-US" b="1" dirty="0">
              <a:effectLst/>
            </a:endParaRPr>
          </a:p>
          <a:p>
            <a:pPr rtl="0" fontAlgn="base">
              <a:spcBef>
                <a:spcPts val="1200"/>
              </a:spcBef>
              <a:buFont typeface="Arial" panose="020B0604020202020204" pitchFamily="34" charset="0"/>
              <a:buChar char="•"/>
            </a:pPr>
            <a:r>
              <a:rPr lang="en-US" sz="1100" b="1" i="0" u="none" strike="noStrike" dirty="0">
                <a:solidFill>
                  <a:srgbClr val="000000"/>
                </a:solidFill>
                <a:effectLst/>
                <a:latin typeface="Arial" panose="020B0604020202020204" pitchFamily="34" charset="0"/>
              </a:rPr>
              <a:t>Example 1: Autonomous Vehicles:</a:t>
            </a:r>
            <a:endParaRPr lang="en-US" sz="1100" b="0"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Use Case: Self-driving technology uses AI to navigate, detect obstacles, and make decisions.</a:t>
            </a: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Example Scenario: Tesla’s Autopilot uses computer vision and machine learning to assist with highway driving and parking.</a:t>
            </a:r>
          </a:p>
          <a:p>
            <a:pPr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Example 2: Traffic Optimization:</a:t>
            </a:r>
            <a:endParaRPr lang="en-US" sz="1100" b="0"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Use Case: AI predicts and mitigates traffic congestion using real-time data.</a:t>
            </a: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Example Scenario: Google Maps uses AI to provide alternate routes based on live traffic updates, reducing travel times.</a:t>
            </a:r>
          </a:p>
          <a:p>
            <a:pPr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Example 3: Fleet Management:</a:t>
            </a:r>
            <a:endParaRPr lang="en-US" sz="1100" b="0"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Use Case: Logistics companies use AI to optimize delivery routes.</a:t>
            </a:r>
          </a:p>
          <a:p>
            <a:pPr marL="742950" lvl="1" indent="-285750" rtl="0" fontAlgn="base">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Example Scenario: Amazon leverages AI to predict demand and dynamically allocate delivery resources for same-day shipping.</a:t>
            </a:r>
          </a:p>
          <a:p>
            <a:pPr rtl="0">
              <a:spcBef>
                <a:spcPts val="1400"/>
              </a:spcBef>
              <a:spcAft>
                <a:spcPts val="400"/>
              </a:spcAft>
            </a:pPr>
            <a:br>
              <a:rPr lang="en-US" dirty="0"/>
            </a:br>
            <a:r>
              <a:rPr lang="en-US" sz="1300" b="1" i="0" u="none" strike="noStrike" dirty="0">
                <a:solidFill>
                  <a:srgbClr val="000000"/>
                </a:solidFill>
                <a:effectLst/>
                <a:latin typeface="Arial" panose="020B0604020202020204" pitchFamily="34" charset="0"/>
              </a:rPr>
              <a:t>Ethical Considerations</a:t>
            </a:r>
            <a:endParaRPr lang="en-US" b="1" dirty="0">
              <a:effectLst/>
            </a:endParaRPr>
          </a:p>
          <a:p>
            <a:pPr rtl="0" fontAlgn="base">
              <a:spcBef>
                <a:spcPts val="1200"/>
              </a:spcBef>
              <a:buFont typeface="Arial" panose="020B0604020202020204" pitchFamily="34" charset="0"/>
              <a:buChar char="•"/>
            </a:pPr>
            <a:r>
              <a:rPr lang="en-US" sz="1100" b="1" i="0" u="none" strike="noStrike" dirty="0">
                <a:solidFill>
                  <a:srgbClr val="000000"/>
                </a:solidFill>
                <a:effectLst/>
                <a:latin typeface="Arial" panose="020B0604020202020204" pitchFamily="34" charset="0"/>
              </a:rPr>
              <a:t>Example 1: Bias in Hiring Algorithms:</a:t>
            </a:r>
            <a:endParaRPr lang="en-US" sz="1100" b="0"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Use Case: AI-powered hiring tools may inadvertently favor certain demographics.</a:t>
            </a: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Example Scenario: An AI system used for hiring disproportionately recommends male candidates for leadership roles due to biased training data.</a:t>
            </a:r>
          </a:p>
          <a:p>
            <a:pPr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Example 2: Transparency in Healthcare AI:</a:t>
            </a:r>
            <a:endParaRPr lang="en-US" sz="1100" b="0"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Use Case: Lack of transparency in decision-making.</a:t>
            </a: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Example Scenario: A hospital using AI for diagnosis faces criticism because the system’s recommendations cannot be easily explained to patients.</a:t>
            </a:r>
          </a:p>
          <a:p>
            <a:pPr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Example 3: Privacy Concerns:</a:t>
            </a:r>
            <a:endParaRPr lang="en-US" sz="1100" b="0" i="0" u="none" strike="noStrike" dirty="0">
              <a:solidFill>
                <a:srgbClr val="000000"/>
              </a:solidFill>
              <a:effectLst/>
              <a:latin typeface="Arial" panose="020B0604020202020204" pitchFamily="34" charset="0"/>
            </a:endParaRPr>
          </a:p>
          <a:p>
            <a:pPr marL="742950" lvl="1" indent="-285750" rtl="0" fontAlgn="base">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Use Case: AI systems collecting sensitive data may risk violating privacy.</a:t>
            </a:r>
          </a:p>
          <a:p>
            <a:pPr marL="742950" lvl="1" indent="-285750" rtl="0" fontAlgn="base">
              <a:spcBef>
                <a:spcPts val="1200"/>
              </a:spcBef>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Example Scenario: Facial recognition systems in public spaces raise concerns about surveillance and consent.</a:t>
            </a:r>
          </a:p>
          <a:p>
            <a:br>
              <a:rPr lang="en-US" dirty="0"/>
            </a:br>
            <a:endParaRPr lang="en-US" dirty="0"/>
          </a:p>
        </p:txBody>
      </p:sp>
      <p:sp>
        <p:nvSpPr>
          <p:cNvPr id="4" name="Slide Number Placeholder 3"/>
          <p:cNvSpPr>
            <a:spLocks noGrp="1"/>
          </p:cNvSpPr>
          <p:nvPr>
            <p:ph type="sldNum" sz="quarter" idx="5"/>
          </p:nvPr>
        </p:nvSpPr>
        <p:spPr/>
        <p:txBody>
          <a:bodyPr/>
          <a:lstStyle/>
          <a:p>
            <a:fld id="{5071D96E-4CA2-485E-9EE5-CEB7143ACC3B}" type="slidenum">
              <a:rPr lang="en-US" smtClean="0"/>
              <a:t>8</a:t>
            </a:fld>
            <a:endParaRPr lang="en-US" dirty="0"/>
          </a:p>
        </p:txBody>
      </p:sp>
    </p:spTree>
    <p:extLst>
      <p:ext uri="{BB962C8B-B14F-4D97-AF65-F5344CB8AC3E}">
        <p14:creationId xmlns:p14="http://schemas.microsoft.com/office/powerpoint/2010/main" val="384919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1" i="0" u="none" strike="noStrike" dirty="0">
                <a:solidFill>
                  <a:srgbClr val="000000"/>
                </a:solidFill>
                <a:effectLst/>
                <a:latin typeface="Arial" panose="020B0604020202020204" pitchFamily="34" charset="0"/>
              </a:rPr>
              <a:t>Slide 9: Future Directions and Challenges</a:t>
            </a: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"The future of AI holds exciting possibilities. Researchers are working toward Artificial General Intelligence, or AGI, which refers to machines capable of performing any intellectual task a human can. While AGI is still far off, progress in this area could fundamentally change how we interact with machines.</a:t>
            </a: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Another challenge is explainability—ensuring we understand how AI systems make decisions. This is crucial in sensitive areas like healthcare and law, where decisions have significant consequences.</a:t>
            </a: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Finally, we must consider the societal impacts of AI. Automation could disrupt jobs, but it also creates opportunities for new roles. Governments and organizations need to work together to ensure a smooth transition and equitable distribution of AI’s benefits."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5071D96E-4CA2-485E-9EE5-CEB7143ACC3B}" type="slidenum">
              <a:rPr lang="en-US" smtClean="0"/>
              <a:t>9</a:t>
            </a:fld>
            <a:endParaRPr lang="en-US" dirty="0"/>
          </a:p>
        </p:txBody>
      </p:sp>
    </p:spTree>
    <p:extLst>
      <p:ext uri="{BB962C8B-B14F-4D97-AF65-F5344CB8AC3E}">
        <p14:creationId xmlns:p14="http://schemas.microsoft.com/office/powerpoint/2010/main" val="41852958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4FDEC4F8-AC7D-25FC-F3BC-5397580FED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099" y="740192"/>
            <a:ext cx="8707160" cy="5378505"/>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4809505" y="1663435"/>
            <a:ext cx="7382493" cy="2003898"/>
          </a:xfrm>
        </p:spPr>
        <p:txBody>
          <a:bodyPr/>
          <a:lstStyle/>
          <a:p>
            <a:pPr>
              <a:lnSpc>
                <a:spcPct val="100000"/>
              </a:lnSpc>
            </a:pPr>
            <a:r>
              <a:rPr lang="en-US" sz="3200" dirty="0"/>
              <a:t>Artificial Intelligence</a:t>
            </a:r>
            <a:br>
              <a:rPr lang="en-US" sz="3200" dirty="0"/>
            </a:br>
            <a:r>
              <a:rPr lang="en-US" sz="3200" dirty="0"/>
              <a:t>AND MACHINE LEARNING</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9752894" y="3932902"/>
            <a:ext cx="2153396" cy="657674"/>
          </a:xfrm>
        </p:spPr>
        <p:txBody>
          <a:bodyPr>
            <a:normAutofit fontScale="85000" lnSpcReduction="20000"/>
          </a:bodyPr>
          <a:lstStyle/>
          <a:p>
            <a:pPr algn="ctr"/>
            <a:r>
              <a:rPr lang="en-US" dirty="0"/>
              <a:t>Tahmid Hossain</a:t>
            </a:r>
          </a:p>
          <a:p>
            <a:pPr algn="ctr"/>
            <a:r>
              <a:rPr lang="en-US" dirty="0"/>
              <a:t>CS 131</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19491-24F7-199D-9454-2CFA2050D696}"/>
            </a:ext>
          </a:extLst>
        </p:cNvPr>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C3CB6766-01FC-327C-D225-18D54D5CF20F}"/>
              </a:ext>
            </a:extLst>
          </p:cNvPr>
          <p:cNvPicPr>
            <a:picLocks noGrp="1" noChangeAspect="1"/>
          </p:cNvPicPr>
          <p:nvPr>
            <p:ph type="pic" sz="quarter" idx="13"/>
          </p:nvPr>
        </p:nvPicPr>
        <p:blipFill rotWithShape="1">
          <a:blip r:embed="rId3" cstate="email">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6D5747B3-758C-BB5A-2D0E-6DAB5DA1C2A0}"/>
              </a:ext>
            </a:extLst>
          </p:cNvPr>
          <p:cNvSpPr>
            <a:spLocks noGrp="1"/>
          </p:cNvSpPr>
          <p:nvPr>
            <p:ph type="title"/>
          </p:nvPr>
        </p:nvSpPr>
        <p:spPr/>
        <p:txBody>
          <a:bodyPr/>
          <a:lstStyle/>
          <a:p>
            <a:r>
              <a:rPr lang="en-US" dirty="0"/>
              <a:t>CONCLUSION</a:t>
            </a:r>
          </a:p>
        </p:txBody>
      </p:sp>
      <p:sp>
        <p:nvSpPr>
          <p:cNvPr id="11" name="Text Placeholder 10">
            <a:extLst>
              <a:ext uri="{FF2B5EF4-FFF2-40B4-BE49-F238E27FC236}">
                <a16:creationId xmlns:a16="http://schemas.microsoft.com/office/drawing/2014/main" id="{39A9EE10-6187-65DD-B9E7-D54894583570}"/>
              </a:ext>
            </a:extLst>
          </p:cNvPr>
          <p:cNvSpPr>
            <a:spLocks noGrp="1"/>
          </p:cNvSpPr>
          <p:nvPr>
            <p:ph type="body" sz="quarter" idx="15"/>
          </p:nvPr>
        </p:nvSpPr>
        <p:spPr>
          <a:xfrm>
            <a:off x="577993" y="2689071"/>
            <a:ext cx="4567209" cy="2212496"/>
          </a:xfrm>
        </p:spPr>
        <p:txBody>
          <a:bodyPr/>
          <a:lstStyle/>
          <a:p>
            <a:r>
              <a:rPr lang="en-US" dirty="0"/>
              <a:t>KEY TAKEAWAYS:</a:t>
            </a:r>
            <a:br>
              <a:rPr lang="en-US" dirty="0"/>
            </a:br>
            <a:r>
              <a:rPr lang="en-US" dirty="0"/>
              <a:t>AI and ML have evolved from theoretical ideas to essential tools in modern life.</a:t>
            </a:r>
          </a:p>
          <a:p>
            <a:r>
              <a:rPr lang="en-US" dirty="0"/>
              <a:t>They present immense opportunities for innovation but require ethical and transparent development to ensure societal benefit.</a:t>
            </a:r>
          </a:p>
        </p:txBody>
      </p:sp>
      <p:sp>
        <p:nvSpPr>
          <p:cNvPr id="16" name="Slide Number Placeholder 15">
            <a:extLst>
              <a:ext uri="{FF2B5EF4-FFF2-40B4-BE49-F238E27FC236}">
                <a16:creationId xmlns:a16="http://schemas.microsoft.com/office/drawing/2014/main" id="{3C49FCC5-E52E-7CCB-F5B8-0BC96C4C692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sp>
        <p:nvSpPr>
          <p:cNvPr id="7" name="Title 19">
            <a:extLst>
              <a:ext uri="{FF2B5EF4-FFF2-40B4-BE49-F238E27FC236}">
                <a16:creationId xmlns:a16="http://schemas.microsoft.com/office/drawing/2014/main" id="{363E65D1-5933-6AD2-3A75-1AE3E7FA4DB7}"/>
              </a:ext>
            </a:extLst>
          </p:cNvPr>
          <p:cNvSpPr txBox="1">
            <a:spLocks/>
          </p:cNvSpPr>
          <p:nvPr/>
        </p:nvSpPr>
        <p:spPr>
          <a:xfrm>
            <a:off x="8581901" y="3275204"/>
            <a:ext cx="3647660" cy="3582796"/>
          </a:xfrm>
          <a:prstGeom prst="rect">
            <a:avLst/>
          </a:prstGeom>
          <a:solidFill>
            <a:schemeClr val="accent3">
              <a:alpha val="90000"/>
            </a:schemeClr>
          </a:solidFill>
        </p:spPr>
        <p:txBody>
          <a:bodyPr vert="horz" lIns="649224" tIns="749808" rIns="91440" bIns="45720" rtlCol="0" anchor="t">
            <a:noAutofit/>
          </a:bodyPr>
          <a:lstStyle>
            <a:lvl1pPr algn="l" defTabSz="914400" rtl="0" eaLnBrk="1" latinLnBrk="0" hangingPunct="1">
              <a:lnSpc>
                <a:spcPct val="80000"/>
              </a:lnSpc>
              <a:spcBef>
                <a:spcPct val="0"/>
              </a:spcBef>
              <a:buNone/>
              <a:defRPr lang="en-US" sz="2800" kern="1200" cap="all" spc="400" baseline="0">
                <a:ln w="19050">
                  <a:solidFill>
                    <a:schemeClr val="bg1"/>
                  </a:solidFill>
                </a:ln>
                <a:noFill/>
                <a:latin typeface="+mj-lt"/>
                <a:ea typeface="+mn-ea"/>
                <a:cs typeface="+mn-cs"/>
              </a:defRPr>
            </a:lvl1pPr>
          </a:lstStyle>
          <a:p>
            <a:endParaRPr lang="en-US" dirty="0"/>
          </a:p>
        </p:txBody>
      </p:sp>
      <p:sp>
        <p:nvSpPr>
          <p:cNvPr id="9" name="Text Placeholder 10">
            <a:extLst>
              <a:ext uri="{FF2B5EF4-FFF2-40B4-BE49-F238E27FC236}">
                <a16:creationId xmlns:a16="http://schemas.microsoft.com/office/drawing/2014/main" id="{153B3489-8A65-14E7-DF17-3661365F8E52}"/>
              </a:ext>
            </a:extLst>
          </p:cNvPr>
          <p:cNvSpPr txBox="1">
            <a:spLocks/>
          </p:cNvSpPr>
          <p:nvPr/>
        </p:nvSpPr>
        <p:spPr>
          <a:xfrm>
            <a:off x="8940039" y="3709529"/>
            <a:ext cx="3006538" cy="2893152"/>
          </a:xfrm>
          <a:prstGeom prst="rect">
            <a:avLst/>
          </a:prstGeom>
        </p:spPr>
        <p:txBody>
          <a:bodyPr vert="horz" lIns="91440" tIns="45720" rIns="91440" bIns="45720" rtlCol="0">
            <a:noAutofit/>
          </a:bodyPr>
          <a:lstStyle>
            <a:lvl1pPr marL="0" indent="0" algn="l" defTabSz="914400" rtl="0" eaLnBrk="1" latinLnBrk="0" hangingPunct="1">
              <a:lnSpc>
                <a:spcPct val="125000"/>
              </a:lnSpc>
              <a:spcBef>
                <a:spcPts val="1000"/>
              </a:spcBef>
              <a:buFont typeface="Arial" panose="020B0604020202020204" pitchFamily="34" charset="0"/>
              <a:buNone/>
              <a:defRPr sz="1400" kern="1200"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CALL TO ACTION:</a:t>
            </a:r>
            <a:br>
              <a:rPr lang="en-US" dirty="0"/>
            </a:br>
            <a:r>
              <a:rPr lang="en-US" dirty="0"/>
              <a:t>Stay informed about the impact of AI and ML</a:t>
            </a:r>
          </a:p>
          <a:p>
            <a:r>
              <a:rPr lang="en-US" dirty="0"/>
              <a:t>Participate in discussions about their ethical use</a:t>
            </a:r>
          </a:p>
          <a:p>
            <a:r>
              <a:rPr lang="en-US" dirty="0"/>
              <a:t>Embrace lifelong learning to adapt to an AI-driven world</a:t>
            </a:r>
          </a:p>
        </p:txBody>
      </p:sp>
    </p:spTree>
    <p:extLst>
      <p:ext uri="{BB962C8B-B14F-4D97-AF65-F5344CB8AC3E}">
        <p14:creationId xmlns:p14="http://schemas.microsoft.com/office/powerpoint/2010/main" val="2824983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p:txBody>
          <a:bodyPr/>
          <a:lstStyle/>
          <a:p>
            <a:r>
              <a:rPr lang="en-US" sz="9600" dirty="0"/>
              <a:t>END</a:t>
            </a:r>
          </a:p>
        </p:txBody>
      </p:sp>
    </p:spTree>
    <p:extLst>
      <p:ext uri="{BB962C8B-B14F-4D97-AF65-F5344CB8AC3E}">
        <p14:creationId xmlns:p14="http://schemas.microsoft.com/office/powerpoint/2010/main" val="2093948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A9E029E-D927-6041-9945-D039CF6DB9E0}"/>
              </a:ext>
            </a:extLst>
          </p:cNvPr>
          <p:cNvPicPr>
            <a:picLocks noChangeAspect="1"/>
          </p:cNvPicPr>
          <p:nvPr/>
        </p:nvPicPr>
        <p:blipFill>
          <a:blip r:embed="rId3"/>
          <a:stretch>
            <a:fillRect/>
          </a:stretch>
        </p:blipFill>
        <p:spPr>
          <a:xfrm>
            <a:off x="5303439" y="0"/>
            <a:ext cx="6888561" cy="6858000"/>
          </a:xfrm>
          <a:prstGeom prst="rect">
            <a:avLst/>
          </a:prstGeo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3513714"/>
          </a:xfrm>
        </p:spPr>
        <p:txBody>
          <a:bodyPr/>
          <a:lstStyle/>
          <a:p>
            <a:r>
              <a:rPr lang="en-US" noProof="0" dirty="0"/>
              <a:t>What is A.I.?</a:t>
            </a:r>
            <a:endParaRPr lang="en-US"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4850550" cy="1731145"/>
          </a:xfrm>
        </p:spPr>
        <p:txBody>
          <a:bodyPr>
            <a:normAutofit fontScale="92500" lnSpcReduction="10000"/>
          </a:bodyPr>
          <a:lstStyle/>
          <a:p>
            <a:r>
              <a:rPr lang="en-US" dirty="0"/>
              <a:t>AI (Artificial Intelligence) refers to the simulation of human intelligence by machines. It encompasses processes like learning, reasoning, and self-correction. AI systems can perform tasks such as visual perception, speech recognition, decision-making, and language translation, which typically require human intelligence.</a:t>
            </a:r>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FCAAF-658C-463E-CD9A-C704EECE40E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099C482-6784-41C3-E8AC-60A7FE64984D}"/>
              </a:ext>
            </a:extLst>
          </p:cNvPr>
          <p:cNvPicPr>
            <a:picLocks noChangeAspect="1"/>
          </p:cNvPicPr>
          <p:nvPr/>
        </p:nvPicPr>
        <p:blipFill>
          <a:blip r:embed="rId3"/>
          <a:stretch>
            <a:fillRect/>
          </a:stretch>
        </p:blipFill>
        <p:spPr>
          <a:xfrm>
            <a:off x="5320433" y="56535"/>
            <a:ext cx="6871567" cy="6858000"/>
          </a:xfrm>
          <a:prstGeom prst="rect">
            <a:avLst/>
          </a:prstGeom>
        </p:spPr>
      </p:pic>
      <p:sp>
        <p:nvSpPr>
          <p:cNvPr id="20" name="Title 19">
            <a:extLst>
              <a:ext uri="{FF2B5EF4-FFF2-40B4-BE49-F238E27FC236}">
                <a16:creationId xmlns:a16="http://schemas.microsoft.com/office/drawing/2014/main" id="{D97D7CE7-9476-4C7E-B8F9-56BFCE7CE1B3}"/>
              </a:ext>
            </a:extLst>
          </p:cNvPr>
          <p:cNvSpPr>
            <a:spLocks noGrp="1"/>
          </p:cNvSpPr>
          <p:nvPr>
            <p:ph type="title"/>
          </p:nvPr>
        </p:nvSpPr>
        <p:spPr>
          <a:xfrm>
            <a:off x="-2" y="1672143"/>
            <a:ext cx="6019802" cy="3513714"/>
          </a:xfrm>
        </p:spPr>
        <p:txBody>
          <a:bodyPr/>
          <a:lstStyle/>
          <a:p>
            <a:r>
              <a:rPr lang="en-US" noProof="0" dirty="0"/>
              <a:t>What is M.L.?</a:t>
            </a:r>
            <a:endParaRPr lang="en-US" dirty="0"/>
          </a:p>
        </p:txBody>
      </p:sp>
      <p:sp>
        <p:nvSpPr>
          <p:cNvPr id="30" name="Text Placeholder 29">
            <a:extLst>
              <a:ext uri="{FF2B5EF4-FFF2-40B4-BE49-F238E27FC236}">
                <a16:creationId xmlns:a16="http://schemas.microsoft.com/office/drawing/2014/main" id="{199FB15F-2E42-E5FE-B37B-BC645242099F}"/>
              </a:ext>
            </a:extLst>
          </p:cNvPr>
          <p:cNvSpPr>
            <a:spLocks noGrp="1"/>
          </p:cNvSpPr>
          <p:nvPr>
            <p:ph type="body" sz="quarter" idx="15"/>
          </p:nvPr>
        </p:nvSpPr>
        <p:spPr>
          <a:xfrm>
            <a:off x="594575" y="3007594"/>
            <a:ext cx="4850550" cy="1731145"/>
          </a:xfrm>
        </p:spPr>
        <p:txBody>
          <a:bodyPr>
            <a:normAutofit/>
          </a:bodyPr>
          <a:lstStyle/>
          <a:p>
            <a:r>
              <a:rPr lang="en-US" dirty="0"/>
              <a:t>ML is a subset of AI that focuses on developing algorithms that allow machines to learn patterns from data and make predictions or decisions without explicit programming. It involves training a model using data and enabling it to improve its performance over time.</a:t>
            </a:r>
          </a:p>
        </p:txBody>
      </p:sp>
    </p:spTree>
    <p:extLst>
      <p:ext uri="{BB962C8B-B14F-4D97-AF65-F5344CB8AC3E}">
        <p14:creationId xmlns:p14="http://schemas.microsoft.com/office/powerpoint/2010/main" val="3631586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5443D-60A1-A9F2-CF00-E747AB9A7595}"/>
            </a:ext>
          </a:extLst>
        </p:cNvPr>
        <p:cNvGrpSpPr/>
        <p:nvPr/>
      </p:nvGrpSpPr>
      <p:grpSpPr>
        <a:xfrm>
          <a:off x="0" y="0"/>
          <a:ext cx="0" cy="0"/>
          <a:chOff x="0" y="0"/>
          <a:chExt cx="0" cy="0"/>
        </a:xfrm>
      </p:grpSpPr>
      <p:sp>
        <p:nvSpPr>
          <p:cNvPr id="18" name="Title 17">
            <a:extLst>
              <a:ext uri="{FF2B5EF4-FFF2-40B4-BE49-F238E27FC236}">
                <a16:creationId xmlns:a16="http://schemas.microsoft.com/office/drawing/2014/main" id="{8F879A09-19B3-4AB5-FA6E-DF85B5EAB371}"/>
              </a:ext>
            </a:extLst>
          </p:cNvPr>
          <p:cNvSpPr>
            <a:spLocks noGrp="1"/>
          </p:cNvSpPr>
          <p:nvPr>
            <p:ph type="title"/>
          </p:nvPr>
        </p:nvSpPr>
        <p:spPr>
          <a:xfrm>
            <a:off x="6467704" y="1881922"/>
            <a:ext cx="5749200" cy="4495127"/>
          </a:xfrm>
        </p:spPr>
        <p:txBody>
          <a:bodyPr/>
          <a:lstStyle/>
          <a:p>
            <a:r>
              <a:rPr lang="en-US" dirty="0"/>
              <a:t>Why A.I. and M.L. Matter</a:t>
            </a:r>
          </a:p>
        </p:txBody>
      </p:sp>
      <p:sp>
        <p:nvSpPr>
          <p:cNvPr id="57" name="Text Placeholder 56">
            <a:extLst>
              <a:ext uri="{FF2B5EF4-FFF2-40B4-BE49-F238E27FC236}">
                <a16:creationId xmlns:a16="http://schemas.microsoft.com/office/drawing/2014/main" id="{82B7FCCD-42E2-79AE-5C4C-B8FCE309AEA4}"/>
              </a:ext>
            </a:extLst>
          </p:cNvPr>
          <p:cNvSpPr>
            <a:spLocks noGrp="1"/>
          </p:cNvSpPr>
          <p:nvPr>
            <p:ph type="body" sz="quarter" idx="15"/>
          </p:nvPr>
        </p:nvSpPr>
        <p:spPr>
          <a:xfrm>
            <a:off x="7079406" y="3588004"/>
            <a:ext cx="4748417" cy="2540070"/>
          </a:xfrm>
        </p:spPr>
        <p:txBody>
          <a:bodyPr/>
          <a:lstStyle/>
          <a:p>
            <a:pPr>
              <a:buFont typeface="Arial" panose="020B0604020202020204" pitchFamily="34" charset="0"/>
              <a:buChar char="•"/>
            </a:pPr>
            <a:r>
              <a:rPr lang="en-US" dirty="0"/>
              <a:t> AI and ML power technologies like Siri, Alexa, Google Translate, and Netflix recommendations.</a:t>
            </a:r>
          </a:p>
          <a:p>
            <a:pPr>
              <a:buFont typeface="Arial" panose="020B0604020202020204" pitchFamily="34" charset="0"/>
              <a:buChar char="•"/>
            </a:pPr>
            <a:r>
              <a:rPr lang="en-US" dirty="0"/>
              <a:t> Industries like healthcare, finance, and transportation are leveraging AI for better efficiency and accuracy.</a:t>
            </a:r>
          </a:p>
          <a:p>
            <a:pPr>
              <a:buFont typeface="Arial" panose="020B0604020202020204" pitchFamily="34" charset="0"/>
              <a:buChar char="•"/>
            </a:pPr>
            <a:r>
              <a:rPr lang="en-US" dirty="0"/>
              <a:t> AI contributes to advances in robotics, automation, and data analysis, transforming society.</a:t>
            </a:r>
          </a:p>
        </p:txBody>
      </p:sp>
      <p:pic>
        <p:nvPicPr>
          <p:cNvPr id="11" name="Picture 10">
            <a:extLst>
              <a:ext uri="{FF2B5EF4-FFF2-40B4-BE49-F238E27FC236}">
                <a16:creationId xmlns:a16="http://schemas.microsoft.com/office/drawing/2014/main" id="{12F2D343-F81A-9649-3DE9-4F4E34AE5011}"/>
              </a:ext>
            </a:extLst>
          </p:cNvPr>
          <p:cNvPicPr>
            <a:picLocks noChangeAspect="1"/>
          </p:cNvPicPr>
          <p:nvPr/>
        </p:nvPicPr>
        <p:blipFill>
          <a:blip r:embed="rId3"/>
          <a:stretch>
            <a:fillRect/>
          </a:stretch>
        </p:blipFill>
        <p:spPr>
          <a:xfrm>
            <a:off x="622570" y="537108"/>
            <a:ext cx="5845134" cy="5839942"/>
          </a:xfrm>
          <a:prstGeom prst="rect">
            <a:avLst/>
          </a:prstGeom>
        </p:spPr>
      </p:pic>
    </p:spTree>
    <p:extLst>
      <p:ext uri="{BB962C8B-B14F-4D97-AF65-F5344CB8AC3E}">
        <p14:creationId xmlns:p14="http://schemas.microsoft.com/office/powerpoint/2010/main" val="2616357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3670465" y="385206"/>
            <a:ext cx="7288284" cy="469490"/>
          </a:xfrm>
        </p:spPr>
        <p:txBody>
          <a:bodyPr>
            <a:normAutofit fontScale="90000"/>
          </a:bodyPr>
          <a:lstStyle/>
          <a:p>
            <a:r>
              <a:rPr lang="en-US" dirty="0"/>
              <a:t>Historical Milestones in AI Development</a:t>
            </a:r>
          </a:p>
        </p:txBody>
      </p:sp>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3697383" y="1367640"/>
            <a:ext cx="2289974" cy="365125"/>
          </a:xfrm>
        </p:spPr>
        <p:txBody>
          <a:bodyPr/>
          <a:lstStyle/>
          <a:p>
            <a:r>
              <a:rPr lang="en-US" dirty="0"/>
              <a:t>1950s</a:t>
            </a:r>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6378341" y="1367640"/>
            <a:ext cx="2289974" cy="365125"/>
          </a:xfrm>
        </p:spPr>
        <p:txBody>
          <a:bodyPr>
            <a:normAutofit fontScale="77500" lnSpcReduction="20000"/>
          </a:bodyPr>
          <a:lstStyle/>
          <a:p>
            <a:r>
              <a:rPr lang="en-US" dirty="0"/>
              <a:t>1956 – Dartmouth Conference</a:t>
            </a: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9049775" y="1367639"/>
            <a:ext cx="2289974" cy="365125"/>
          </a:xfrm>
        </p:spPr>
        <p:txBody>
          <a:bodyPr/>
          <a:lstStyle/>
          <a:p>
            <a:r>
              <a:rPr lang="en-US" dirty="0"/>
              <a:t>1960s-70s</a:t>
            </a:r>
          </a:p>
        </p:txBody>
      </p:sp>
      <p:sp>
        <p:nvSpPr>
          <p:cNvPr id="42" name="Text Placeholder 41">
            <a:extLst>
              <a:ext uri="{FF2B5EF4-FFF2-40B4-BE49-F238E27FC236}">
                <a16:creationId xmlns:a16="http://schemas.microsoft.com/office/drawing/2014/main" id="{A68FF55C-6F05-48FC-9323-AB8D48077BE6}"/>
              </a:ext>
            </a:extLst>
          </p:cNvPr>
          <p:cNvSpPr>
            <a:spLocks noGrp="1"/>
          </p:cNvSpPr>
          <p:nvPr>
            <p:ph type="body" sz="quarter" idx="17"/>
          </p:nvPr>
        </p:nvSpPr>
        <p:spPr>
          <a:xfrm>
            <a:off x="6378341" y="1732764"/>
            <a:ext cx="2289974" cy="1739538"/>
          </a:xfrm>
        </p:spPr>
        <p:txBody>
          <a:bodyPr>
            <a:normAutofit fontScale="92500"/>
          </a:bodyPr>
          <a:lstStyle/>
          <a:p>
            <a:pPr marL="285750" indent="-285750">
              <a:buFont typeface="Arial" panose="020B0604020202020204" pitchFamily="34" charset="0"/>
              <a:buChar char="•"/>
            </a:pPr>
            <a:r>
              <a:rPr lang="en-US" dirty="0"/>
              <a:t>The term "Artificial Intelligence" was coined.</a:t>
            </a:r>
          </a:p>
          <a:p>
            <a:pPr marL="285750" indent="-285750">
              <a:buFont typeface="Arial" panose="020B0604020202020204" pitchFamily="34" charset="0"/>
              <a:buChar char="•"/>
            </a:pPr>
            <a:r>
              <a:rPr lang="en-US" dirty="0"/>
              <a:t>Researchers like John McCarthy, Marvin Minsky, and others gathered to explore machine learning and reasoning.</a:t>
            </a:r>
          </a:p>
        </p:txBody>
      </p:sp>
      <p:sp>
        <p:nvSpPr>
          <p:cNvPr id="6" name="Text Placeholder 5">
            <a:extLst>
              <a:ext uri="{FF2B5EF4-FFF2-40B4-BE49-F238E27FC236}">
                <a16:creationId xmlns:a16="http://schemas.microsoft.com/office/drawing/2014/main" id="{BF1073D4-5B2E-EEFE-6839-8AD535D4F015}"/>
              </a:ext>
            </a:extLst>
          </p:cNvPr>
          <p:cNvSpPr>
            <a:spLocks noGrp="1"/>
          </p:cNvSpPr>
          <p:nvPr>
            <p:ph type="body" sz="quarter" idx="18"/>
          </p:nvPr>
        </p:nvSpPr>
        <p:spPr>
          <a:xfrm>
            <a:off x="3697383" y="1732764"/>
            <a:ext cx="2289974" cy="1739538"/>
          </a:xfrm>
        </p:spPr>
        <p:txBody>
          <a:bodyPr>
            <a:noAutofit/>
          </a:bodyPr>
          <a:lstStyle/>
          <a:p>
            <a:pPr marL="285750" indent="-285750">
              <a:buFont typeface="Arial" panose="020B0604020202020204" pitchFamily="34" charset="0"/>
              <a:buChar char="•"/>
            </a:pPr>
            <a:r>
              <a:rPr lang="en-US" sz="1100" dirty="0"/>
              <a:t>Alan Turing proposed the concept of a "universal machine," capable of solving any problem that could be described algorithmically.</a:t>
            </a:r>
          </a:p>
          <a:p>
            <a:pPr marL="285750" indent="-285750">
              <a:buFont typeface="Arial" panose="020B0604020202020204" pitchFamily="34" charset="0"/>
              <a:buChar char="•"/>
            </a:pPr>
            <a:r>
              <a:rPr lang="en-US" sz="1100" dirty="0"/>
              <a:t>The Turing Test was introduced to evaluate a machine's ability to exhibit human-like intelligence.</a:t>
            </a:r>
          </a:p>
        </p:txBody>
      </p:sp>
      <p:sp>
        <p:nvSpPr>
          <p:cNvPr id="16" name="Text Placeholder 15">
            <a:extLst>
              <a:ext uri="{FF2B5EF4-FFF2-40B4-BE49-F238E27FC236}">
                <a16:creationId xmlns:a16="http://schemas.microsoft.com/office/drawing/2014/main" id="{E521A30B-E015-C804-1153-1DF0365E6D49}"/>
              </a:ext>
            </a:extLst>
          </p:cNvPr>
          <p:cNvSpPr>
            <a:spLocks noGrp="1"/>
          </p:cNvSpPr>
          <p:nvPr>
            <p:ph type="body" sz="quarter" idx="26"/>
          </p:nvPr>
        </p:nvSpPr>
        <p:spPr>
          <a:xfrm>
            <a:off x="9049775" y="1732764"/>
            <a:ext cx="2289974" cy="1739538"/>
          </a:xfrm>
        </p:spPr>
        <p:txBody>
          <a:bodyPr>
            <a:normAutofit fontScale="85000" lnSpcReduction="20000"/>
          </a:bodyPr>
          <a:lstStyle/>
          <a:p>
            <a:pPr marL="285750" indent="-285750">
              <a:buFont typeface="Arial" panose="020B0604020202020204" pitchFamily="34" charset="0"/>
              <a:buChar char="•"/>
            </a:pPr>
            <a:r>
              <a:rPr lang="en-US" dirty="0"/>
              <a:t>Development of programs like ELIZA, an early chatbot simulating human conversation.</a:t>
            </a:r>
          </a:p>
          <a:p>
            <a:pPr marL="285750" indent="-285750">
              <a:buFont typeface="Arial" panose="020B0604020202020204" pitchFamily="34" charset="0"/>
              <a:buChar char="•"/>
            </a:pPr>
            <a:r>
              <a:rPr lang="en-US" dirty="0"/>
              <a:t>SHRDLU, a natural language processing system, demonstrated limited AI in manipulating virtual blocks.</a:t>
            </a:r>
          </a:p>
        </p:txBody>
      </p:sp>
      <p:sp>
        <p:nvSpPr>
          <p:cNvPr id="17" name="Text Placeholder 63">
            <a:extLst>
              <a:ext uri="{FF2B5EF4-FFF2-40B4-BE49-F238E27FC236}">
                <a16:creationId xmlns:a16="http://schemas.microsoft.com/office/drawing/2014/main" id="{61E03206-8C1F-AD0A-A433-36E816171C33}"/>
              </a:ext>
            </a:extLst>
          </p:cNvPr>
          <p:cNvSpPr txBox="1">
            <a:spLocks/>
          </p:cNvSpPr>
          <p:nvPr/>
        </p:nvSpPr>
        <p:spPr>
          <a:xfrm>
            <a:off x="3697383" y="3738744"/>
            <a:ext cx="2289974"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1980s</a:t>
            </a:r>
          </a:p>
        </p:txBody>
      </p:sp>
      <p:sp>
        <p:nvSpPr>
          <p:cNvPr id="18" name="Text Placeholder 66">
            <a:extLst>
              <a:ext uri="{FF2B5EF4-FFF2-40B4-BE49-F238E27FC236}">
                <a16:creationId xmlns:a16="http://schemas.microsoft.com/office/drawing/2014/main" id="{8797CB78-C86B-48B1-E686-BE9F3CF76F9C}"/>
              </a:ext>
            </a:extLst>
          </p:cNvPr>
          <p:cNvSpPr txBox="1">
            <a:spLocks/>
          </p:cNvSpPr>
          <p:nvPr/>
        </p:nvSpPr>
        <p:spPr>
          <a:xfrm>
            <a:off x="6378341" y="3738744"/>
            <a:ext cx="2289974" cy="365125"/>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2000s - present</a:t>
            </a:r>
          </a:p>
        </p:txBody>
      </p:sp>
      <p:sp>
        <p:nvSpPr>
          <p:cNvPr id="35" name="Rectangle 14">
            <a:extLst>
              <a:ext uri="{FF2B5EF4-FFF2-40B4-BE49-F238E27FC236}">
                <a16:creationId xmlns:a16="http://schemas.microsoft.com/office/drawing/2014/main" id="{2C260F40-BCAC-2865-C2BB-532EDD9E2C47}"/>
              </a:ext>
            </a:extLst>
          </p:cNvPr>
          <p:cNvSpPr>
            <a:spLocks noChangeArrowheads="1"/>
          </p:cNvSpPr>
          <p:nvPr/>
        </p:nvSpPr>
        <p:spPr bwMode="auto">
          <a:xfrm>
            <a:off x="3748713" y="4052763"/>
            <a:ext cx="2285211"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100" dirty="0">
                <a:solidFill>
                  <a:schemeClr val="bg1"/>
                </a:solidFill>
              </a:rPr>
              <a:t>Neural networks and the backpropagation algorithm were introduced, enabling machines to adjust learning based on feedback.</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100" dirty="0">
                <a:solidFill>
                  <a:schemeClr val="bg1"/>
                </a:solidFill>
              </a:rPr>
              <a:t>Expert systems were created to emulate human expertise in specific domains. </a:t>
            </a:r>
          </a:p>
        </p:txBody>
      </p:sp>
      <p:sp>
        <p:nvSpPr>
          <p:cNvPr id="36" name="Rectangle 15">
            <a:extLst>
              <a:ext uri="{FF2B5EF4-FFF2-40B4-BE49-F238E27FC236}">
                <a16:creationId xmlns:a16="http://schemas.microsoft.com/office/drawing/2014/main" id="{95979B64-28F6-4932-CE92-C67EE0F48833}"/>
              </a:ext>
            </a:extLst>
          </p:cNvPr>
          <p:cNvSpPr>
            <a:spLocks noChangeArrowheads="1"/>
          </p:cNvSpPr>
          <p:nvPr/>
        </p:nvSpPr>
        <p:spPr bwMode="auto">
          <a:xfrm>
            <a:off x="6378341" y="4103869"/>
            <a:ext cx="2124391"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100" dirty="0">
                <a:solidFill>
                  <a:schemeClr val="bg1"/>
                </a:solidFill>
              </a:rPr>
              <a:t>Advancements in computational power and access to big data led to breakthroughs in deep learning and natural language processing.</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100" dirty="0">
                <a:solidFill>
                  <a:schemeClr val="bg1"/>
                </a:solidFill>
              </a:rPr>
              <a:t>Technologies like Google’s DeepMind and OpenAI emerged, showcasing AI’s potential in gaming, language generation, and real-world problem-solving. </a:t>
            </a:r>
          </a:p>
        </p:txBody>
      </p:sp>
      <p:pic>
        <p:nvPicPr>
          <p:cNvPr id="46" name="Picture 45">
            <a:extLst>
              <a:ext uri="{FF2B5EF4-FFF2-40B4-BE49-F238E27FC236}">
                <a16:creationId xmlns:a16="http://schemas.microsoft.com/office/drawing/2014/main" id="{DAB21E9E-811B-01DA-DF77-4B51B2126994}"/>
              </a:ext>
            </a:extLst>
          </p:cNvPr>
          <p:cNvPicPr>
            <a:picLocks noChangeAspect="1"/>
          </p:cNvPicPr>
          <p:nvPr/>
        </p:nvPicPr>
        <p:blipFill>
          <a:blip r:embed="rId3"/>
          <a:stretch>
            <a:fillRect/>
          </a:stretch>
        </p:blipFill>
        <p:spPr>
          <a:xfrm>
            <a:off x="17142" y="294837"/>
            <a:ext cx="2686425" cy="6268325"/>
          </a:xfrm>
          <a:prstGeom prst="rect">
            <a:avLst/>
          </a:prstGeom>
          <a:ln w="38100">
            <a:solidFill>
              <a:schemeClr val="tx1"/>
            </a:solidFill>
          </a:ln>
        </p:spPr>
      </p:pic>
    </p:spTree>
    <p:extLst>
      <p:ext uri="{BB962C8B-B14F-4D97-AF65-F5344CB8AC3E}">
        <p14:creationId xmlns:p14="http://schemas.microsoft.com/office/powerpoint/2010/main" val="611775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54E3E-1CF9-570D-2708-B0A8EE74E713}"/>
            </a:ext>
          </a:extLst>
        </p:cNvPr>
        <p:cNvGrpSpPr/>
        <p:nvPr/>
      </p:nvGrpSpPr>
      <p:grpSpPr>
        <a:xfrm>
          <a:off x="0" y="0"/>
          <a:ext cx="0" cy="0"/>
          <a:chOff x="0" y="0"/>
          <a:chExt cx="0" cy="0"/>
        </a:xfrm>
      </p:grpSpPr>
      <p:sp>
        <p:nvSpPr>
          <p:cNvPr id="43" name="Title 42">
            <a:extLst>
              <a:ext uri="{FF2B5EF4-FFF2-40B4-BE49-F238E27FC236}">
                <a16:creationId xmlns:a16="http://schemas.microsoft.com/office/drawing/2014/main" id="{930F413D-1F6F-5875-FD0B-9FB1EBCD7953}"/>
              </a:ext>
            </a:extLst>
          </p:cNvPr>
          <p:cNvSpPr>
            <a:spLocks noGrp="1"/>
          </p:cNvSpPr>
          <p:nvPr>
            <p:ph type="title"/>
          </p:nvPr>
        </p:nvSpPr>
        <p:spPr>
          <a:xfrm>
            <a:off x="598388" y="717046"/>
            <a:ext cx="4856634" cy="466344"/>
          </a:xfrm>
        </p:spPr>
        <p:txBody>
          <a:bodyPr/>
          <a:lstStyle/>
          <a:p>
            <a:r>
              <a:rPr kumimoji="0" lang="en-US" sz="2800" b="0" i="0" u="none" strike="noStrike" kern="1200" cap="all" spc="400" normalizeH="0" baseline="0" noProof="0" dirty="0">
                <a:ln w="19050">
                  <a:solidFill>
                    <a:schemeClr val="accent5"/>
                  </a:solidFill>
                </a:ln>
                <a:noFill/>
                <a:effectLst/>
                <a:uLnTx/>
                <a:uFillTx/>
                <a:latin typeface="+mj-lt"/>
                <a:ea typeface="+mn-ea"/>
                <a:cs typeface="+mn-cs"/>
              </a:rPr>
              <a:t>Evolution of Machine Learning</a:t>
            </a:r>
            <a:endParaRPr lang="en-US" dirty="0"/>
          </a:p>
        </p:txBody>
      </p:sp>
      <p:sp>
        <p:nvSpPr>
          <p:cNvPr id="4" name="Text Placeholder 3">
            <a:extLst>
              <a:ext uri="{FF2B5EF4-FFF2-40B4-BE49-F238E27FC236}">
                <a16:creationId xmlns:a16="http://schemas.microsoft.com/office/drawing/2014/main" id="{532ABBEC-CE54-C76A-569E-F6EEE6ABB39F}"/>
              </a:ext>
            </a:extLst>
          </p:cNvPr>
          <p:cNvSpPr>
            <a:spLocks noGrp="1"/>
          </p:cNvSpPr>
          <p:nvPr>
            <p:ph type="body" sz="quarter" idx="14"/>
          </p:nvPr>
        </p:nvSpPr>
        <p:spPr>
          <a:xfrm>
            <a:off x="816075" y="2806964"/>
            <a:ext cx="3078121" cy="991689"/>
          </a:xfrm>
        </p:spPr>
        <p:txBody>
          <a:bodyPr>
            <a:normAutofit fontScale="70000" lnSpcReduction="20000"/>
          </a:bodyPr>
          <a:lstStyle/>
          <a:p>
            <a:r>
              <a:rPr lang="en-US" dirty="0"/>
              <a:t>Supervised Learning</a:t>
            </a:r>
          </a:p>
        </p:txBody>
      </p:sp>
      <p:sp>
        <p:nvSpPr>
          <p:cNvPr id="5" name="Text Placeholder 4">
            <a:extLst>
              <a:ext uri="{FF2B5EF4-FFF2-40B4-BE49-F238E27FC236}">
                <a16:creationId xmlns:a16="http://schemas.microsoft.com/office/drawing/2014/main" id="{F460D6F2-1FB4-A846-3861-172FE0B139E1}"/>
              </a:ext>
            </a:extLst>
          </p:cNvPr>
          <p:cNvSpPr>
            <a:spLocks noGrp="1"/>
          </p:cNvSpPr>
          <p:nvPr>
            <p:ph type="body" sz="quarter" idx="20"/>
          </p:nvPr>
        </p:nvSpPr>
        <p:spPr>
          <a:xfrm>
            <a:off x="837194" y="3933873"/>
            <a:ext cx="3035881" cy="1485635"/>
          </a:xfrm>
        </p:spPr>
        <p:txBody>
          <a:bodyPr>
            <a:normAutofit fontScale="85000" lnSpcReduction="10000"/>
          </a:bodyPr>
          <a:lstStyle/>
          <a:p>
            <a:pPr algn="ctr"/>
            <a:r>
              <a:rPr lang="en-US" dirty="0"/>
              <a:t>Uses labeled data to teach the system.</a:t>
            </a:r>
            <a:br>
              <a:rPr lang="en-US" dirty="0"/>
            </a:br>
            <a:r>
              <a:rPr lang="en-US" i="1" dirty="0"/>
              <a:t>Example</a:t>
            </a:r>
            <a:r>
              <a:rPr lang="en-US" dirty="0"/>
              <a:t>: Email spam filters learn to identify spam by analyzing pre-labeled spam and non-spam emails.</a:t>
            </a:r>
          </a:p>
        </p:txBody>
      </p:sp>
      <p:sp>
        <p:nvSpPr>
          <p:cNvPr id="8" name="Text Placeholder 7">
            <a:extLst>
              <a:ext uri="{FF2B5EF4-FFF2-40B4-BE49-F238E27FC236}">
                <a16:creationId xmlns:a16="http://schemas.microsoft.com/office/drawing/2014/main" id="{04E2D28B-D338-BA8A-A5F9-63CD1C6C5C1F}"/>
              </a:ext>
            </a:extLst>
          </p:cNvPr>
          <p:cNvSpPr>
            <a:spLocks noGrp="1"/>
          </p:cNvSpPr>
          <p:nvPr>
            <p:ph type="body" sz="quarter" idx="24"/>
          </p:nvPr>
        </p:nvSpPr>
        <p:spPr>
          <a:xfrm>
            <a:off x="4119669" y="3008151"/>
            <a:ext cx="3657592" cy="841697"/>
          </a:xfrm>
        </p:spPr>
        <p:txBody>
          <a:bodyPr>
            <a:noAutofit/>
          </a:bodyPr>
          <a:lstStyle/>
          <a:p>
            <a:r>
              <a:rPr lang="en-US" sz="2800" dirty="0"/>
              <a:t>Unsupervised Learning</a:t>
            </a:r>
          </a:p>
        </p:txBody>
      </p:sp>
      <p:sp>
        <p:nvSpPr>
          <p:cNvPr id="6" name="Text Placeholder 5">
            <a:extLst>
              <a:ext uri="{FF2B5EF4-FFF2-40B4-BE49-F238E27FC236}">
                <a16:creationId xmlns:a16="http://schemas.microsoft.com/office/drawing/2014/main" id="{E1506EAE-91C3-DB20-E258-BB4A0134B16A}"/>
              </a:ext>
            </a:extLst>
          </p:cNvPr>
          <p:cNvSpPr>
            <a:spLocks noGrp="1"/>
          </p:cNvSpPr>
          <p:nvPr>
            <p:ph type="body" sz="quarter" idx="21"/>
          </p:nvPr>
        </p:nvSpPr>
        <p:spPr>
          <a:xfrm>
            <a:off x="4689632" y="3955682"/>
            <a:ext cx="3035880" cy="1485635"/>
          </a:xfrm>
        </p:spPr>
        <p:txBody>
          <a:bodyPr>
            <a:normAutofit fontScale="92500" lnSpcReduction="10000"/>
          </a:bodyPr>
          <a:lstStyle/>
          <a:p>
            <a:pPr algn="ctr"/>
            <a:r>
              <a:rPr lang="en-US" dirty="0"/>
              <a:t>Identifies patterns in unlabeled data.</a:t>
            </a:r>
          </a:p>
          <a:p>
            <a:pPr algn="ctr"/>
            <a:r>
              <a:rPr lang="en-US" i="1" dirty="0"/>
              <a:t>Example: </a:t>
            </a:r>
            <a:r>
              <a:rPr lang="en-US" dirty="0"/>
              <a:t>Clustering algorithms group customers based on purchasing behaviors.</a:t>
            </a:r>
            <a:endParaRPr lang="en-ZA" dirty="0"/>
          </a:p>
        </p:txBody>
      </p:sp>
      <p:sp>
        <p:nvSpPr>
          <p:cNvPr id="9" name="Text Placeholder 8">
            <a:extLst>
              <a:ext uri="{FF2B5EF4-FFF2-40B4-BE49-F238E27FC236}">
                <a16:creationId xmlns:a16="http://schemas.microsoft.com/office/drawing/2014/main" id="{A9F8CB57-7965-4CD5-027B-EFD9067106E6}"/>
              </a:ext>
            </a:extLst>
          </p:cNvPr>
          <p:cNvSpPr>
            <a:spLocks noGrp="1"/>
          </p:cNvSpPr>
          <p:nvPr>
            <p:ph type="body" sz="quarter" idx="25"/>
          </p:nvPr>
        </p:nvSpPr>
        <p:spPr>
          <a:xfrm>
            <a:off x="7725512" y="2872245"/>
            <a:ext cx="3907789" cy="991689"/>
          </a:xfrm>
        </p:spPr>
        <p:txBody>
          <a:bodyPr>
            <a:normAutofit/>
          </a:bodyPr>
          <a:lstStyle/>
          <a:p>
            <a:r>
              <a:rPr lang="en-US" sz="2800" dirty="0"/>
              <a:t>Reinforcement Learning</a:t>
            </a:r>
          </a:p>
        </p:txBody>
      </p:sp>
      <p:sp>
        <p:nvSpPr>
          <p:cNvPr id="7" name="Text Placeholder 6">
            <a:extLst>
              <a:ext uri="{FF2B5EF4-FFF2-40B4-BE49-F238E27FC236}">
                <a16:creationId xmlns:a16="http://schemas.microsoft.com/office/drawing/2014/main" id="{8D7C27AB-E3E1-CCCE-FE8C-95A508C06687}"/>
              </a:ext>
            </a:extLst>
          </p:cNvPr>
          <p:cNvSpPr>
            <a:spLocks noGrp="1"/>
          </p:cNvSpPr>
          <p:nvPr>
            <p:ph type="body" sz="quarter" idx="23"/>
          </p:nvPr>
        </p:nvSpPr>
        <p:spPr>
          <a:xfrm>
            <a:off x="8563187" y="3955682"/>
            <a:ext cx="3023761" cy="1485635"/>
          </a:xfrm>
        </p:spPr>
        <p:txBody>
          <a:bodyPr>
            <a:normAutofit fontScale="77500" lnSpcReduction="20000"/>
          </a:bodyPr>
          <a:lstStyle/>
          <a:p>
            <a:pPr algn="ctr"/>
            <a:r>
              <a:rPr lang="en-US" dirty="0"/>
              <a:t>The system learns by interacting with the environment, receiving rewards for correct actions.</a:t>
            </a:r>
          </a:p>
          <a:p>
            <a:pPr algn="ctr"/>
            <a:r>
              <a:rPr lang="en-US" i="1" dirty="0"/>
              <a:t>Example: </a:t>
            </a:r>
            <a:r>
              <a:rPr lang="en-US" dirty="0"/>
              <a:t>AlphaGo, which mastered the game of Go through trial and error.</a:t>
            </a:r>
          </a:p>
        </p:txBody>
      </p:sp>
      <p:sp>
        <p:nvSpPr>
          <p:cNvPr id="15" name="TextBox 14">
            <a:extLst>
              <a:ext uri="{FF2B5EF4-FFF2-40B4-BE49-F238E27FC236}">
                <a16:creationId xmlns:a16="http://schemas.microsoft.com/office/drawing/2014/main" id="{DF9270CB-D8A4-D0CE-D846-F3A9799D97D6}"/>
              </a:ext>
            </a:extLst>
          </p:cNvPr>
          <p:cNvSpPr txBox="1"/>
          <p:nvPr/>
        </p:nvSpPr>
        <p:spPr>
          <a:xfrm>
            <a:off x="598388" y="1606539"/>
            <a:ext cx="7274952" cy="923330"/>
          </a:xfrm>
          <a:prstGeom prst="rect">
            <a:avLst/>
          </a:prstGeom>
          <a:noFill/>
        </p:spPr>
        <p:txBody>
          <a:bodyPr wrap="square">
            <a:spAutoFit/>
          </a:bodyPr>
          <a:lstStyle/>
          <a:p>
            <a:r>
              <a:rPr lang="en-US" b="1" dirty="0">
                <a:solidFill>
                  <a:schemeClr val="accent5">
                    <a:lumMod val="20000"/>
                    <a:lumOff val="80000"/>
                  </a:schemeClr>
                </a:solidFill>
              </a:rPr>
              <a:t>Early Beginnings:</a:t>
            </a:r>
            <a:endParaRPr lang="en-US" dirty="0">
              <a:solidFill>
                <a:schemeClr val="accent5">
                  <a:lumMod val="20000"/>
                  <a:lumOff val="80000"/>
                </a:schemeClr>
              </a:solidFill>
            </a:endParaRPr>
          </a:p>
          <a:p>
            <a:r>
              <a:rPr lang="en-US" dirty="0">
                <a:solidFill>
                  <a:schemeClr val="accent5">
                    <a:lumMod val="20000"/>
                    <a:lumOff val="80000"/>
                  </a:schemeClr>
                </a:solidFill>
              </a:rPr>
              <a:t>In the 1950s, Arthur Samuel developed one of the first machine learning systems: a checkers-playing program that improved with experience.</a:t>
            </a:r>
          </a:p>
        </p:txBody>
      </p:sp>
      <p:sp>
        <p:nvSpPr>
          <p:cNvPr id="17" name="TextBox 16">
            <a:extLst>
              <a:ext uri="{FF2B5EF4-FFF2-40B4-BE49-F238E27FC236}">
                <a16:creationId xmlns:a16="http://schemas.microsoft.com/office/drawing/2014/main" id="{67DEF1FE-3330-307B-473F-AC48732B5920}"/>
              </a:ext>
            </a:extLst>
          </p:cNvPr>
          <p:cNvSpPr txBox="1"/>
          <p:nvPr/>
        </p:nvSpPr>
        <p:spPr>
          <a:xfrm>
            <a:off x="710563" y="5528658"/>
            <a:ext cx="10770873" cy="1200329"/>
          </a:xfrm>
          <a:prstGeom prst="rect">
            <a:avLst/>
          </a:prstGeom>
          <a:noFill/>
        </p:spPr>
        <p:txBody>
          <a:bodyPr wrap="square">
            <a:spAutoFit/>
          </a:bodyPr>
          <a:lstStyle/>
          <a:p>
            <a:pPr algn="ctr"/>
            <a:r>
              <a:rPr lang="en-US" b="1" dirty="0">
                <a:solidFill>
                  <a:schemeClr val="accent5">
                    <a:lumMod val="20000"/>
                    <a:lumOff val="80000"/>
                  </a:schemeClr>
                </a:solidFill>
              </a:rPr>
              <a:t>Modern ML Advancements:</a:t>
            </a:r>
            <a:endParaRPr lang="en-US" dirty="0">
              <a:solidFill>
                <a:schemeClr val="accent5">
                  <a:lumMod val="20000"/>
                  <a:lumOff val="80000"/>
                </a:schemeClr>
              </a:solidFill>
            </a:endParaRPr>
          </a:p>
          <a:p>
            <a:pPr algn="ctr"/>
            <a:r>
              <a:rPr lang="en-US" dirty="0">
                <a:solidFill>
                  <a:schemeClr val="accent5">
                    <a:lumMod val="20000"/>
                    <a:lumOff val="80000"/>
                  </a:schemeClr>
                </a:solidFill>
              </a:rPr>
              <a:t>Increased computational power allows for larger models with more parameters.</a:t>
            </a:r>
          </a:p>
          <a:p>
            <a:pPr algn="ctr"/>
            <a:r>
              <a:rPr lang="en-US" dirty="0">
                <a:solidFill>
                  <a:schemeClr val="accent5">
                    <a:lumMod val="20000"/>
                    <a:lumOff val="80000"/>
                  </a:schemeClr>
                </a:solidFill>
              </a:rPr>
              <a:t>Access to vast datasets has enabled highly accurate predictions in fields like medicine, finance, and entertainment.</a:t>
            </a:r>
          </a:p>
        </p:txBody>
      </p:sp>
    </p:spTree>
    <p:extLst>
      <p:ext uri="{BB962C8B-B14F-4D97-AF65-F5344CB8AC3E}">
        <p14:creationId xmlns:p14="http://schemas.microsoft.com/office/powerpoint/2010/main" val="2409183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241279" y="2196537"/>
            <a:ext cx="4057588" cy="1922122"/>
          </a:xfrm>
        </p:spPr>
        <p:txBody>
          <a:bodyPr>
            <a:normAutofit/>
          </a:bodyPr>
          <a:lstStyle/>
          <a:p>
            <a:pPr algn="ctr"/>
            <a:r>
              <a:rPr lang="en-US" noProof="0" dirty="0"/>
              <a:t>KEY COMPONENTS OF A.I. and M.L.</a:t>
            </a:r>
            <a:endParaRPr lang="en-US" dirty="0"/>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4880758" y="1323317"/>
            <a:ext cx="2859091" cy="365125"/>
          </a:xfrm>
        </p:spPr>
        <p:txBody>
          <a:bodyPr>
            <a:normAutofit fontScale="77500" lnSpcReduction="20000"/>
          </a:bodyPr>
          <a:lstStyle/>
          <a:p>
            <a:r>
              <a:rPr lang="en-US" dirty="0"/>
              <a:t>1. Data Collection and Preprocessing</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300955" y="1289860"/>
            <a:ext cx="2859090" cy="365125"/>
          </a:xfrm>
        </p:spPr>
        <p:txBody>
          <a:bodyPr>
            <a:normAutofit fontScale="77500" lnSpcReduction="20000"/>
          </a:bodyPr>
          <a:lstStyle/>
          <a:p>
            <a:r>
              <a:rPr lang="en-US" dirty="0"/>
              <a:t>2. Algorithm Selection</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4880759" y="1627946"/>
            <a:ext cx="2859091" cy="1517776"/>
          </a:xfrm>
        </p:spPr>
        <p:txBody>
          <a:bodyPr>
            <a:normAutofit/>
          </a:bodyPr>
          <a:lstStyle/>
          <a:p>
            <a:r>
              <a:rPr lang="en-US" dirty="0"/>
              <a:t>Quality and quantity of data are crucial. Data must be cleaned to remove errors or inconsistencies.</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300955" y="1594489"/>
            <a:ext cx="2859090" cy="1475319"/>
          </a:xfrm>
        </p:spPr>
        <p:txBody>
          <a:bodyPr>
            <a:normAutofit lnSpcReduction="10000"/>
          </a:bodyPr>
          <a:lstStyle/>
          <a:p>
            <a:pPr marL="285750" indent="-285750">
              <a:buFont typeface="Arial" panose="020B0604020202020204" pitchFamily="34" charset="0"/>
              <a:buChar char="•"/>
            </a:pPr>
            <a:r>
              <a:rPr lang="en-US" dirty="0"/>
              <a:t>Decision trees for interpretability.</a:t>
            </a:r>
          </a:p>
          <a:p>
            <a:pPr marL="285750" indent="-285750">
              <a:buFont typeface="Arial" panose="020B0604020202020204" pitchFamily="34" charset="0"/>
              <a:buChar char="•"/>
            </a:pPr>
            <a:r>
              <a:rPr lang="en-US" dirty="0"/>
              <a:t>Neural networks for complex pattern recognition.</a:t>
            </a:r>
          </a:p>
          <a:p>
            <a:pPr marL="285750" indent="-285750">
              <a:buFont typeface="Arial" panose="020B0604020202020204" pitchFamily="34" charset="0"/>
              <a:buChar char="•"/>
            </a:pPr>
            <a:r>
              <a:rPr lang="en-US" dirty="0"/>
              <a:t>Support Vector Machines for classification problems.</a:t>
            </a:r>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4880760" y="2711402"/>
            <a:ext cx="2859089" cy="365125"/>
          </a:xfrm>
        </p:spPr>
        <p:txBody>
          <a:bodyPr/>
          <a:lstStyle/>
          <a:p>
            <a:r>
              <a:rPr lang="en-US" dirty="0"/>
              <a:t>3. Model Training</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8300955" y="3246437"/>
            <a:ext cx="2859090" cy="365125"/>
          </a:xfrm>
        </p:spPr>
        <p:txBody>
          <a:bodyPr>
            <a:normAutofit fontScale="77500" lnSpcReduction="20000"/>
          </a:bodyPr>
          <a:lstStyle/>
          <a:p>
            <a:r>
              <a:rPr lang="en-US" dirty="0"/>
              <a:t>4. Evaluation Metrics</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4880761" y="3024084"/>
            <a:ext cx="2859089" cy="1526930"/>
          </a:xfrm>
        </p:spPr>
        <p:txBody>
          <a:bodyPr/>
          <a:lstStyle/>
          <a:p>
            <a:pPr marL="285750" indent="-285750">
              <a:buFont typeface="Arial" panose="020B0604020202020204" pitchFamily="34" charset="0"/>
              <a:buChar char="•"/>
            </a:pPr>
            <a:r>
              <a:rPr lang="en-US" dirty="0"/>
              <a:t>Data is split into training and testing datasets.</a:t>
            </a:r>
          </a:p>
          <a:p>
            <a:pPr marL="285750" indent="-285750">
              <a:buFont typeface="Arial" panose="020B0604020202020204" pitchFamily="34" charset="0"/>
              <a:buChar char="•"/>
            </a:pPr>
            <a:r>
              <a:rPr lang="en-US" dirty="0"/>
              <a:t>The model learns patterns in the training data and generalizes to new data.</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300955" y="3551067"/>
            <a:ext cx="2859090" cy="1533310"/>
          </a:xfrm>
        </p:spPr>
        <p:txBody>
          <a:bodyPr>
            <a:normAutofit fontScale="92500" lnSpcReduction="10000"/>
          </a:bodyPr>
          <a:lstStyle/>
          <a:p>
            <a:pPr marL="285750" indent="-285750">
              <a:buFont typeface="Arial" panose="020B0604020202020204" pitchFamily="34" charset="0"/>
              <a:buChar char="•"/>
            </a:pPr>
            <a:r>
              <a:rPr lang="en-US" dirty="0"/>
              <a:t>Accuracy measures how often the model is correct.</a:t>
            </a:r>
          </a:p>
          <a:p>
            <a:pPr marL="285750" indent="-285750">
              <a:buFont typeface="Arial" panose="020B0604020202020204" pitchFamily="34" charset="0"/>
              <a:buChar char="•"/>
            </a:pPr>
            <a:r>
              <a:rPr lang="en-US" dirty="0"/>
              <a:t>Precision and recall assess performance on specific classes, such as fraud detection.</a:t>
            </a:r>
          </a:p>
          <a:p>
            <a:pPr marL="285750" indent="-285750">
              <a:buFont typeface="Arial" panose="020B0604020202020204" pitchFamily="34" charset="0"/>
              <a:buChar char="•"/>
            </a:pPr>
            <a:r>
              <a:rPr lang="en-US" dirty="0"/>
              <a:t>F1 score balances precision and recall.</a:t>
            </a:r>
          </a:p>
        </p:txBody>
      </p:sp>
      <p:sp>
        <p:nvSpPr>
          <p:cNvPr id="2" name="Text Placeholder 25">
            <a:extLst>
              <a:ext uri="{FF2B5EF4-FFF2-40B4-BE49-F238E27FC236}">
                <a16:creationId xmlns:a16="http://schemas.microsoft.com/office/drawing/2014/main" id="{CFF33CE5-2861-1EB5-3968-FEC3F3C386FF}"/>
              </a:ext>
            </a:extLst>
          </p:cNvPr>
          <p:cNvSpPr txBox="1">
            <a:spLocks/>
          </p:cNvSpPr>
          <p:nvPr/>
        </p:nvSpPr>
        <p:spPr>
          <a:xfrm>
            <a:off x="4880758" y="4551014"/>
            <a:ext cx="2859091" cy="365125"/>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5. Deployment and Monitoring</a:t>
            </a:r>
          </a:p>
        </p:txBody>
      </p:sp>
      <p:sp>
        <p:nvSpPr>
          <p:cNvPr id="6" name="Text Placeholder 37">
            <a:extLst>
              <a:ext uri="{FF2B5EF4-FFF2-40B4-BE49-F238E27FC236}">
                <a16:creationId xmlns:a16="http://schemas.microsoft.com/office/drawing/2014/main" id="{3BB4C96D-3DAC-1CDD-9D94-7EB090C5C7E1}"/>
              </a:ext>
            </a:extLst>
          </p:cNvPr>
          <p:cNvSpPr txBox="1">
            <a:spLocks/>
          </p:cNvSpPr>
          <p:nvPr/>
        </p:nvSpPr>
        <p:spPr>
          <a:xfrm>
            <a:off x="4880759" y="4855643"/>
            <a:ext cx="2859091" cy="1517776"/>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Deployed models need continuous monitoring to ensure accuracy over time as data evolves.</a:t>
            </a:r>
          </a:p>
        </p:txBody>
      </p:sp>
    </p:spTree>
    <p:extLst>
      <p:ext uri="{BB962C8B-B14F-4D97-AF65-F5344CB8AC3E}">
        <p14:creationId xmlns:p14="http://schemas.microsoft.com/office/powerpoint/2010/main" val="414789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73" descr="Box outline">
            <a:extLst>
              <a:ext uri="{FF2B5EF4-FFF2-40B4-BE49-F238E27FC236}">
                <a16:creationId xmlns:a16="http://schemas.microsoft.com/office/drawing/2014/main" id="{740DEFD5-1856-C917-F283-ADD8BF928E47}"/>
              </a:ext>
            </a:extLst>
          </p:cNvPr>
          <p:cNvPicPr>
            <a:picLocks noChangeAspect="1"/>
          </p:cNvPicPr>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227608" y="2103214"/>
            <a:ext cx="603504" cy="603504"/>
          </a:xfrm>
          <a:prstGeom prst="rect">
            <a:avLst/>
          </a:prstGeom>
        </p:spPr>
      </p:pic>
      <p:pic>
        <p:nvPicPr>
          <p:cNvPr id="5" name="Picture Placeholder 75" descr="Clipboard Partially Crossed outline">
            <a:extLst>
              <a:ext uri="{FF2B5EF4-FFF2-40B4-BE49-F238E27FC236}">
                <a16:creationId xmlns:a16="http://schemas.microsoft.com/office/drawing/2014/main" id="{74C88C23-3BBF-D0D4-CE4A-FE9C96BF2BC9}"/>
              </a:ext>
            </a:extLst>
          </p:cNvPr>
          <p:cNvPicPr>
            <a:picLocks noChangeAspect="1"/>
          </p:cNvPicPr>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510614" y="2098953"/>
            <a:ext cx="603504" cy="603504"/>
          </a:xfrm>
          <a:prstGeom prst="rect">
            <a:avLst/>
          </a:prstGeom>
        </p:spPr>
      </p:pic>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452697" y="833767"/>
            <a:ext cx="7286605" cy="634323"/>
          </a:xfrm>
        </p:spPr>
        <p:txBody>
          <a:bodyPr/>
          <a:lstStyle/>
          <a:p>
            <a:r>
              <a:rPr lang="en-US" dirty="0"/>
              <a:t>Current Trends in AI and ML</a:t>
            </a:r>
          </a:p>
        </p:txBody>
      </p:sp>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620484" y="2891272"/>
            <a:ext cx="2383764" cy="365125"/>
          </a:xfrm>
        </p:spPr>
        <p:txBody>
          <a:bodyPr>
            <a:normAutofit/>
          </a:bodyPr>
          <a:lstStyle/>
          <a:p>
            <a:r>
              <a:rPr lang="en-US" dirty="0"/>
              <a:t>Generative AI</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620484" y="3217721"/>
            <a:ext cx="2383764" cy="2581001"/>
          </a:xfrm>
        </p:spPr>
        <p:txBody>
          <a:bodyPr>
            <a:normAutofit lnSpcReduction="10000"/>
          </a:bodyPr>
          <a:lstStyle/>
          <a:p>
            <a:r>
              <a:rPr lang="en-US" dirty="0"/>
              <a:t>GPT-4 and DALL-E can create human-like text and images, opening possibilities in content creation, design, and virtual reality.</a:t>
            </a:r>
          </a:p>
          <a:p>
            <a:endParaRPr lang="en-US" dirty="0"/>
          </a:p>
          <a:p>
            <a:r>
              <a:rPr lang="en-US" dirty="0"/>
              <a:t>Applications: Writing articles, designing logos, and generating lifelike avatars.</a:t>
            </a:r>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369110" y="2098953"/>
            <a:ext cx="603504" cy="603504"/>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419503" y="2891272"/>
            <a:ext cx="2502719" cy="365125"/>
          </a:xfrm>
        </p:spPr>
        <p:txBody>
          <a:bodyPr>
            <a:normAutofit fontScale="92500"/>
          </a:bodyPr>
          <a:lstStyle/>
          <a:p>
            <a:r>
              <a:rPr lang="en-US" dirty="0"/>
              <a:t>AI in Healthcare</a:t>
            </a:r>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78982" y="3221409"/>
            <a:ext cx="2383764" cy="2581001"/>
          </a:xfrm>
        </p:spPr>
        <p:txBody>
          <a:bodyPr>
            <a:normAutofit/>
          </a:bodyPr>
          <a:lstStyle/>
          <a:p>
            <a:r>
              <a:rPr lang="en-US" dirty="0"/>
              <a:t>AI analyzes medical images for early diagnosis of diseases like cancer.</a:t>
            </a:r>
          </a:p>
          <a:p>
            <a:endParaRPr lang="en-US" dirty="0"/>
          </a:p>
          <a:p>
            <a:r>
              <a:rPr lang="en-US" dirty="0"/>
              <a:t>Personalized treatment plans using patient data.</a:t>
            </a:r>
          </a:p>
        </p:txBody>
      </p:sp>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37478" y="2891272"/>
            <a:ext cx="2383765" cy="365125"/>
          </a:xfrm>
        </p:spPr>
        <p:txBody>
          <a:bodyPr>
            <a:normAutofit fontScale="77500" lnSpcReduction="20000"/>
          </a:bodyPr>
          <a:lstStyle/>
          <a:p>
            <a:r>
              <a:rPr lang="en-US" dirty="0"/>
              <a:t>AI in Transportation</a:t>
            </a:r>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37478" y="3205277"/>
            <a:ext cx="2383765" cy="2597133"/>
          </a:xfrm>
        </p:spPr>
        <p:txBody>
          <a:bodyPr>
            <a:normAutofit/>
          </a:bodyPr>
          <a:lstStyle/>
          <a:p>
            <a:r>
              <a:rPr lang="en-US" dirty="0"/>
              <a:t>Self-driving cars use AI for navigation, obstacle detection, and decision-making.</a:t>
            </a:r>
          </a:p>
          <a:p>
            <a:endParaRPr lang="en-US" dirty="0"/>
          </a:p>
          <a:p>
            <a:r>
              <a:rPr lang="en-US" dirty="0"/>
              <a:t>AI optimizes traffic flow and public transit systems.</a:t>
            </a:r>
          </a:p>
          <a:p>
            <a:endParaRPr lang="en-US" dirty="0"/>
          </a:p>
          <a:p>
            <a:r>
              <a:rPr lang="en-US" dirty="0"/>
              <a:t>(Tesla is a great example for this)</a:t>
            </a:r>
          </a:p>
        </p:txBody>
      </p:sp>
      <p:pic>
        <p:nvPicPr>
          <p:cNvPr id="77" name="Picture Placeholder 76" descr="Questions outline">
            <a:extLst>
              <a:ext uri="{FF2B5EF4-FFF2-40B4-BE49-F238E27FC236}">
                <a16:creationId xmlns:a16="http://schemas.microsoft.com/office/drawing/2014/main" id="{D1E6E4D0-906D-4B29-A5A3-EDBA9E13B7A7}"/>
              </a:ext>
            </a:extLst>
          </p:cNvPr>
          <p:cNvPicPr>
            <a:picLocks noGrp="1" noChangeAspect="1"/>
          </p:cNvPicPr>
          <p:nvPr>
            <p:ph type="pic" sz="quarter" idx="35"/>
          </p:nvPr>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10078575" y="2098953"/>
            <a:ext cx="603504" cy="603504"/>
          </a:xfrm>
        </p:spPr>
      </p:pic>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88445" y="2891272"/>
            <a:ext cx="2383765" cy="365125"/>
          </a:xfrm>
        </p:spPr>
        <p:txBody>
          <a:bodyPr>
            <a:normAutofit fontScale="77500" lnSpcReduction="20000"/>
          </a:bodyPr>
          <a:lstStyle/>
          <a:p>
            <a:r>
              <a:rPr lang="en-US" dirty="0"/>
              <a:t>Ethical Consideration</a:t>
            </a:r>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88445" y="3205277"/>
            <a:ext cx="2383765" cy="2597133"/>
          </a:xfrm>
        </p:spPr>
        <p:txBody>
          <a:bodyPr/>
          <a:lstStyle/>
          <a:p>
            <a:r>
              <a:rPr lang="en-US" dirty="0"/>
              <a:t>Addressing algorithmic bias to prevent discrimination.</a:t>
            </a:r>
          </a:p>
          <a:p>
            <a:endParaRPr lang="en-US" dirty="0"/>
          </a:p>
          <a:p>
            <a:r>
              <a:rPr lang="en-US" dirty="0"/>
              <a:t>Ensuring transparency and accountability in decision-making systems.</a:t>
            </a:r>
          </a:p>
          <a:p>
            <a:endParaRPr lang="en-US" dirty="0"/>
          </a:p>
          <a:p>
            <a:r>
              <a:rPr lang="en-US" dirty="0"/>
              <a:t>Balancing innovation with privacy concerns.</a:t>
            </a:r>
          </a:p>
        </p:txBody>
      </p:sp>
    </p:spTree>
    <p:extLst>
      <p:ext uri="{BB962C8B-B14F-4D97-AF65-F5344CB8AC3E}">
        <p14:creationId xmlns:p14="http://schemas.microsoft.com/office/powerpoint/2010/main" val="2378828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32F09-BB8E-A290-9B56-FD1A3729B4D2}"/>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A8DD5BD7-EB99-0A74-EBE3-7240285AF33C}"/>
              </a:ext>
            </a:extLst>
          </p:cNvPr>
          <p:cNvSpPr>
            <a:spLocks noGrp="1"/>
          </p:cNvSpPr>
          <p:nvPr>
            <p:ph type="title"/>
          </p:nvPr>
        </p:nvSpPr>
        <p:spPr>
          <a:xfrm>
            <a:off x="2672081" y="669568"/>
            <a:ext cx="9678257" cy="466344"/>
          </a:xfrm>
        </p:spPr>
        <p:txBody>
          <a:bodyPr/>
          <a:lstStyle/>
          <a:p>
            <a:r>
              <a:rPr kumimoji="0" lang="en-US" sz="2800" b="0" i="0" u="none" strike="noStrike" kern="1200" cap="all" spc="400" normalizeH="0" baseline="0" noProof="0" dirty="0">
                <a:ln w="19050">
                  <a:solidFill>
                    <a:schemeClr val="accent6"/>
                  </a:solidFill>
                </a:ln>
                <a:noFill/>
                <a:effectLst/>
                <a:uLnTx/>
                <a:uFillTx/>
                <a:latin typeface="+mj-lt"/>
                <a:ea typeface="+mn-ea"/>
                <a:cs typeface="+mn-cs"/>
              </a:rPr>
              <a:t>Future Directions and Challenges</a:t>
            </a:r>
            <a:endParaRPr lang="en-US" dirty="0"/>
          </a:p>
        </p:txBody>
      </p:sp>
      <p:pic>
        <p:nvPicPr>
          <p:cNvPr id="65" name="Picture Placeholder 64" descr="Robotic hand and human hand almost touching with their pointer fingers">
            <a:extLst>
              <a:ext uri="{FF2B5EF4-FFF2-40B4-BE49-F238E27FC236}">
                <a16:creationId xmlns:a16="http://schemas.microsoft.com/office/drawing/2014/main" id="{EC0F7C47-F147-D6C9-73FD-7209D08B6BED}"/>
              </a:ext>
            </a:extLst>
          </p:cNvPr>
          <p:cNvPicPr>
            <a:picLocks noGrp="1" noChangeAspect="1"/>
          </p:cNvPicPr>
          <p:nvPr>
            <p:ph type="pic" sz="quarter" idx="28"/>
          </p:nvPr>
        </p:nvPicPr>
        <p:blipFill rotWithShape="1">
          <a:blip r:embed="rId3"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0" name="Text Placeholder 59">
            <a:extLst>
              <a:ext uri="{FF2B5EF4-FFF2-40B4-BE49-F238E27FC236}">
                <a16:creationId xmlns:a16="http://schemas.microsoft.com/office/drawing/2014/main" id="{55D0CB43-D52C-9314-7DBB-0937B658FC32}"/>
              </a:ext>
            </a:extLst>
          </p:cNvPr>
          <p:cNvSpPr>
            <a:spLocks noGrp="1"/>
          </p:cNvSpPr>
          <p:nvPr>
            <p:ph type="body" sz="quarter" idx="16"/>
          </p:nvPr>
        </p:nvSpPr>
        <p:spPr>
          <a:xfrm>
            <a:off x="3657733" y="1439696"/>
            <a:ext cx="3176024" cy="365785"/>
          </a:xfrm>
        </p:spPr>
        <p:txBody>
          <a:bodyPr>
            <a:normAutofit fontScale="77500" lnSpcReduction="20000"/>
          </a:bodyPr>
          <a:lstStyle/>
          <a:p>
            <a:r>
              <a:rPr lang="en-ZA" dirty="0"/>
              <a:t>Artificial General Intelligence</a:t>
            </a:r>
            <a:endParaRPr lang="en-US" dirty="0"/>
          </a:p>
        </p:txBody>
      </p:sp>
      <p:sp>
        <p:nvSpPr>
          <p:cNvPr id="62" name="Text Placeholder 61">
            <a:extLst>
              <a:ext uri="{FF2B5EF4-FFF2-40B4-BE49-F238E27FC236}">
                <a16:creationId xmlns:a16="http://schemas.microsoft.com/office/drawing/2014/main" id="{34D0A576-68A8-76DD-EF03-F9C9EA174D50}"/>
              </a:ext>
            </a:extLst>
          </p:cNvPr>
          <p:cNvSpPr>
            <a:spLocks noGrp="1"/>
          </p:cNvSpPr>
          <p:nvPr>
            <p:ph type="body" sz="quarter" idx="18"/>
          </p:nvPr>
        </p:nvSpPr>
        <p:spPr>
          <a:xfrm>
            <a:off x="7697897" y="1439696"/>
            <a:ext cx="2952786" cy="365785"/>
          </a:xfrm>
        </p:spPr>
        <p:txBody>
          <a:bodyPr/>
          <a:lstStyle/>
          <a:p>
            <a:r>
              <a:rPr lang="en-US" dirty="0"/>
              <a:t>Explainable AI</a:t>
            </a:r>
          </a:p>
        </p:txBody>
      </p:sp>
      <p:sp>
        <p:nvSpPr>
          <p:cNvPr id="63" name="Text Placeholder 62">
            <a:extLst>
              <a:ext uri="{FF2B5EF4-FFF2-40B4-BE49-F238E27FC236}">
                <a16:creationId xmlns:a16="http://schemas.microsoft.com/office/drawing/2014/main" id="{E647CA74-0BF0-1DD2-F133-99FEC6D4555C}"/>
              </a:ext>
            </a:extLst>
          </p:cNvPr>
          <p:cNvSpPr>
            <a:spLocks noGrp="1"/>
          </p:cNvSpPr>
          <p:nvPr>
            <p:ph type="body" sz="quarter" idx="27"/>
          </p:nvPr>
        </p:nvSpPr>
        <p:spPr>
          <a:xfrm>
            <a:off x="3657733" y="1819201"/>
            <a:ext cx="3176024" cy="2545041"/>
          </a:xfrm>
        </p:spPr>
        <p:txBody>
          <a:bodyPr>
            <a:normAutofit/>
          </a:bodyPr>
          <a:lstStyle/>
          <a:p>
            <a:r>
              <a:rPr lang="en-US" dirty="0"/>
              <a:t>AGI aims to develop machines that can perform any intellectual task a human can, but achieving this level of intelligence remains a significant challenge.</a:t>
            </a:r>
          </a:p>
        </p:txBody>
      </p:sp>
      <p:sp>
        <p:nvSpPr>
          <p:cNvPr id="61" name="Text Placeholder 60">
            <a:extLst>
              <a:ext uri="{FF2B5EF4-FFF2-40B4-BE49-F238E27FC236}">
                <a16:creationId xmlns:a16="http://schemas.microsoft.com/office/drawing/2014/main" id="{E569CE81-A97A-F025-0FFB-1D67CF3C45C7}"/>
              </a:ext>
            </a:extLst>
          </p:cNvPr>
          <p:cNvSpPr>
            <a:spLocks noGrp="1"/>
          </p:cNvSpPr>
          <p:nvPr>
            <p:ph type="body" sz="quarter" idx="17"/>
          </p:nvPr>
        </p:nvSpPr>
        <p:spPr>
          <a:xfrm>
            <a:off x="7697897" y="1819201"/>
            <a:ext cx="2952786" cy="2545041"/>
          </a:xfrm>
        </p:spPr>
        <p:txBody>
          <a:bodyPr>
            <a:normAutofit/>
          </a:bodyPr>
          <a:lstStyle/>
          <a:p>
            <a:r>
              <a:rPr lang="en-US" dirty="0"/>
              <a:t>As AI becomes more complex, understanding how it reaches decisions is crucial, particularly in high-stakes fields like healthcare and criminal justice.</a:t>
            </a:r>
          </a:p>
        </p:txBody>
      </p:sp>
      <p:sp>
        <p:nvSpPr>
          <p:cNvPr id="4" name="Text Placeholder 59">
            <a:extLst>
              <a:ext uri="{FF2B5EF4-FFF2-40B4-BE49-F238E27FC236}">
                <a16:creationId xmlns:a16="http://schemas.microsoft.com/office/drawing/2014/main" id="{4FB36ED5-A716-FAD6-36F1-4537D52FB239}"/>
              </a:ext>
            </a:extLst>
          </p:cNvPr>
          <p:cNvSpPr txBox="1">
            <a:spLocks/>
          </p:cNvSpPr>
          <p:nvPr/>
        </p:nvSpPr>
        <p:spPr>
          <a:xfrm>
            <a:off x="3657733" y="3765281"/>
            <a:ext cx="3176024" cy="36578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1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Societal impact</a:t>
            </a:r>
            <a:endParaRPr lang="en-US" dirty="0"/>
          </a:p>
        </p:txBody>
      </p:sp>
      <p:sp>
        <p:nvSpPr>
          <p:cNvPr id="5" name="Text Placeholder 62">
            <a:extLst>
              <a:ext uri="{FF2B5EF4-FFF2-40B4-BE49-F238E27FC236}">
                <a16:creationId xmlns:a16="http://schemas.microsoft.com/office/drawing/2014/main" id="{D7D17315-2BE6-AD46-7E10-548DABC7D33E}"/>
              </a:ext>
            </a:extLst>
          </p:cNvPr>
          <p:cNvSpPr txBox="1">
            <a:spLocks/>
          </p:cNvSpPr>
          <p:nvPr/>
        </p:nvSpPr>
        <p:spPr>
          <a:xfrm>
            <a:off x="3657733" y="4144786"/>
            <a:ext cx="3176024" cy="2545041"/>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AI automation may displace jobs but also create new opportunities in AI-related fields.</a:t>
            </a:r>
          </a:p>
          <a:p>
            <a:r>
              <a:rPr lang="en-US" dirty="0"/>
              <a:t>Governments and organizations must prepare for transitions and reskilling the workforce.</a:t>
            </a:r>
          </a:p>
        </p:txBody>
      </p:sp>
      <p:sp>
        <p:nvSpPr>
          <p:cNvPr id="10" name="Text Placeholder 59">
            <a:extLst>
              <a:ext uri="{FF2B5EF4-FFF2-40B4-BE49-F238E27FC236}">
                <a16:creationId xmlns:a16="http://schemas.microsoft.com/office/drawing/2014/main" id="{5FD60434-B5B9-A7A4-7667-8B7FB1924FB3}"/>
              </a:ext>
            </a:extLst>
          </p:cNvPr>
          <p:cNvSpPr txBox="1">
            <a:spLocks/>
          </p:cNvSpPr>
          <p:nvPr/>
        </p:nvSpPr>
        <p:spPr>
          <a:xfrm>
            <a:off x="7697897" y="3765281"/>
            <a:ext cx="3176024" cy="365785"/>
          </a:xfrm>
          <a:prstGeom prst="rect">
            <a:avLst/>
          </a:prstGeom>
        </p:spPr>
        <p:txBody>
          <a:bodyPr vert="horz" lIns="91440" tIns="45720" rIns="91440" bIns="45720" rtlCol="0" anchor="b">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1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Regulation and Governance</a:t>
            </a:r>
            <a:endParaRPr lang="en-US" dirty="0"/>
          </a:p>
        </p:txBody>
      </p:sp>
      <p:sp>
        <p:nvSpPr>
          <p:cNvPr id="11" name="Text Placeholder 62">
            <a:extLst>
              <a:ext uri="{FF2B5EF4-FFF2-40B4-BE49-F238E27FC236}">
                <a16:creationId xmlns:a16="http://schemas.microsoft.com/office/drawing/2014/main" id="{9D106CD1-6F52-6B33-AF06-FD6C81A96004}"/>
              </a:ext>
            </a:extLst>
          </p:cNvPr>
          <p:cNvSpPr txBox="1">
            <a:spLocks/>
          </p:cNvSpPr>
          <p:nvPr/>
        </p:nvSpPr>
        <p:spPr>
          <a:xfrm>
            <a:off x="7697897" y="4144786"/>
            <a:ext cx="3176024" cy="2545041"/>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Policies are needed to ensure responsible AI development, focusing on ethics, privacy, and safety.</a:t>
            </a:r>
          </a:p>
        </p:txBody>
      </p:sp>
    </p:spTree>
    <p:extLst>
      <p:ext uri="{BB962C8B-B14F-4D97-AF65-F5344CB8AC3E}">
        <p14:creationId xmlns:p14="http://schemas.microsoft.com/office/powerpoint/2010/main" val="924853377"/>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288</TotalTime>
  <Words>2607</Words>
  <Application>Microsoft Office PowerPoint</Application>
  <PresentationFormat>Widescreen</PresentationFormat>
  <Paragraphs>183</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Bierstadt</vt:lpstr>
      <vt:lpstr>Calibri</vt:lpstr>
      <vt:lpstr>Courier New</vt:lpstr>
      <vt:lpstr>Posterama</vt:lpstr>
      <vt:lpstr>Posterama Bold</vt:lpstr>
      <vt:lpstr>Office Theme</vt:lpstr>
      <vt:lpstr>Artificial Intelligence AND MACHINE LEARNING</vt:lpstr>
      <vt:lpstr>What is A.I.?</vt:lpstr>
      <vt:lpstr>What is M.L.?</vt:lpstr>
      <vt:lpstr>Why A.I. and M.L. Matter</vt:lpstr>
      <vt:lpstr>Historical Milestones in AI Development</vt:lpstr>
      <vt:lpstr>Evolution of Machine Learning</vt:lpstr>
      <vt:lpstr>KEY COMPONENTS OF A.I. and M.L.</vt:lpstr>
      <vt:lpstr>Current Trends in AI and ML</vt:lpstr>
      <vt:lpstr>Future Directions and Challenges</vt:lpstr>
      <vt:lpstr>CONCLUSION</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Tahmid Hossain</dc:creator>
  <cp:lastModifiedBy>Tahmid Hossain</cp:lastModifiedBy>
  <cp:revision>4</cp:revision>
  <dcterms:created xsi:type="dcterms:W3CDTF">2024-12-02T01:21:32Z</dcterms:created>
  <dcterms:modified xsi:type="dcterms:W3CDTF">2024-12-02T06:13:41Z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